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1" r:id="rId4"/>
    <p:sldId id="258" r:id="rId5"/>
    <p:sldId id="260" r:id="rId6"/>
    <p:sldId id="259" r:id="rId7"/>
    <p:sldId id="262" r:id="rId8"/>
    <p:sldId id="275" r:id="rId9"/>
    <p:sldId id="264" r:id="rId10"/>
    <p:sldId id="265" r:id="rId11"/>
    <p:sldId id="266" r:id="rId12"/>
    <p:sldId id="267" r:id="rId13"/>
    <p:sldId id="268" r:id="rId14"/>
    <p:sldId id="269" r:id="rId15"/>
    <p:sldId id="270" r:id="rId16"/>
    <p:sldId id="271" r:id="rId17"/>
    <p:sldId id="273" r:id="rId18"/>
    <p:sldId id="272" r:id="rId19"/>
    <p:sldId id="279" r:id="rId20"/>
    <p:sldId id="276" r:id="rId21"/>
    <p:sldId id="277" r:id="rId22"/>
    <p:sldId id="278" r:id="rId23"/>
    <p:sldId id="274"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24" autoAdjust="0"/>
  </p:normalViewPr>
  <p:slideViewPr>
    <p:cSldViewPr>
      <p:cViewPr varScale="1">
        <p:scale>
          <a:sx n="65" d="100"/>
          <a:sy n="65" d="100"/>
        </p:scale>
        <p:origin x="-1310"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l-PL" smtClean="0"/>
              <a:t>Kliknij, aby edytować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220697F2-3413-4CB7-A7F6-549E7C645ACC}" type="datetimeFigureOut">
              <a:rPr lang="pl-PL" smtClean="0"/>
              <a:t>2015-12-09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FE40F9-9416-4C65-9F43-6E49557569E1}"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220697F2-3413-4CB7-A7F6-549E7C645ACC}" type="datetimeFigureOut">
              <a:rPr lang="pl-PL" smtClean="0"/>
              <a:t>2015-12-09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FE40F9-9416-4C65-9F43-6E49557569E1}"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20697F2-3413-4CB7-A7F6-549E7C645ACC}" type="datetimeFigureOut">
              <a:rPr lang="pl-PL" smtClean="0"/>
              <a:t>2015-12-09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FE40F9-9416-4C65-9F43-6E49557569E1}" type="slidenum">
              <a:rPr lang="pl-PL" smtClean="0"/>
              <a:t>‹#›</a:t>
            </a:fld>
            <a:endParaRPr lang="pl-P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220697F2-3413-4CB7-A7F6-549E7C645ACC}" type="datetimeFigureOut">
              <a:rPr lang="pl-PL" smtClean="0"/>
              <a:t>2015-12-09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FE40F9-9416-4C65-9F43-6E49557569E1}" type="slidenum">
              <a:rPr lang="pl-PL" smtClean="0"/>
              <a:t>‹#›</a:t>
            </a:fld>
            <a:endParaRPr lang="pl-PL"/>
          </a:p>
        </p:txBody>
      </p:sp>
      <p:sp>
        <p:nvSpPr>
          <p:cNvPr id="7" name="Title 6"/>
          <p:cNvSpPr>
            <a:spLocks noGrp="1"/>
          </p:cNvSpPr>
          <p:nvPr>
            <p:ph type="title"/>
          </p:nvPr>
        </p:nvSpPr>
        <p:spPr/>
        <p:txBody>
          <a:bodyPr/>
          <a:lstStyle/>
          <a:p>
            <a:r>
              <a:rPr lang="pl-PL" smtClean="0"/>
              <a:t>Kliknij, aby edytować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220697F2-3413-4CB7-A7F6-549E7C645ACC}" type="datetimeFigureOut">
              <a:rPr lang="pl-PL" smtClean="0"/>
              <a:t>2015-12-09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FE40F9-9416-4C65-9F43-6E49557569E1}"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220697F2-3413-4CB7-A7F6-549E7C645ACC}" type="datetimeFigureOut">
              <a:rPr lang="pl-PL" smtClean="0"/>
              <a:t>2015-12-09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5FE40F9-9416-4C65-9F43-6E49557569E1}" type="slidenum">
              <a:rPr lang="pl-PL" smtClean="0"/>
              <a:t>‹#›</a:t>
            </a:fld>
            <a:endParaRPr lang="pl-PL"/>
          </a:p>
        </p:txBody>
      </p:sp>
      <p:sp>
        <p:nvSpPr>
          <p:cNvPr id="9" name="Content Placeholder 8"/>
          <p:cNvSpPr>
            <a:spLocks noGrp="1"/>
          </p:cNvSpPr>
          <p:nvPr>
            <p:ph sz="quarter" idx="13"/>
          </p:nvPr>
        </p:nvSpPr>
        <p:spPr>
          <a:xfrm>
            <a:off x="676655"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220697F2-3413-4CB7-A7F6-549E7C645ACC}" type="datetimeFigureOut">
              <a:rPr lang="pl-PL" smtClean="0"/>
              <a:t>2015-12-09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5FE40F9-9416-4C65-9F43-6E49557569E1}"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220697F2-3413-4CB7-A7F6-549E7C645ACC}" type="datetimeFigureOut">
              <a:rPr lang="pl-PL" smtClean="0"/>
              <a:t>2015-12-09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5FE40F9-9416-4C65-9F43-6E49557569E1}"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0697F2-3413-4CB7-A7F6-549E7C645ACC}" type="datetimeFigureOut">
              <a:rPr lang="pl-PL" smtClean="0"/>
              <a:t>2015-12-09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5FE40F9-9416-4C65-9F43-6E49557569E1}"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20697F2-3413-4CB7-A7F6-549E7C645ACC}" type="datetimeFigureOut">
              <a:rPr lang="pl-PL" smtClean="0"/>
              <a:t>2015-12-09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5FE40F9-9416-4C65-9F43-6E49557569E1}" type="slidenum">
              <a:rPr lang="pl-PL" smtClean="0"/>
              <a:t>‹#›</a:t>
            </a:fld>
            <a:endParaRPr lang="pl-P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220697F2-3413-4CB7-A7F6-549E7C645ACC}" type="datetimeFigureOut">
              <a:rPr lang="pl-PL" smtClean="0"/>
              <a:t>2015-12-09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5FE40F9-9416-4C65-9F43-6E49557569E1}" type="slidenum">
              <a:rPr lang="pl-PL" smtClean="0"/>
              <a:t>‹#›</a:t>
            </a:fld>
            <a:endParaRPr lang="pl-P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20697F2-3413-4CB7-A7F6-549E7C645ACC}" type="datetimeFigureOut">
              <a:rPr lang="pl-PL" smtClean="0"/>
              <a:t>2015-12-09</a:t>
            </a:fld>
            <a:endParaRPr lang="pl-P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l-P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5FE40F9-9416-4C65-9F43-6E49557569E1}" type="slidenum">
              <a:rPr lang="pl-PL" smtClean="0"/>
              <a:t>‹#›</a:t>
            </a:fld>
            <a:endParaRPr lang="pl-P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6.pn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54.jpg"/><Relationship Id="rId5" Type="http://schemas.openxmlformats.org/officeDocument/2006/relationships/image" Target="../media/image53.jpeg"/><Relationship Id="rId4" Type="http://schemas.openxmlformats.org/officeDocument/2006/relationships/image" Target="../media/image52.jpg"/></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7053990" y="4293096"/>
            <a:ext cx="2090010" cy="2021138"/>
          </a:xfrm>
          <a:prstGeom prst="rect">
            <a:avLst/>
          </a:prstGeom>
        </p:spPr>
      </p:pic>
      <p:sp>
        <p:nvSpPr>
          <p:cNvPr id="3" name="Podtytuł 2"/>
          <p:cNvSpPr>
            <a:spLocks noGrp="1"/>
          </p:cNvSpPr>
          <p:nvPr>
            <p:ph type="subTitle" idx="1"/>
          </p:nvPr>
        </p:nvSpPr>
        <p:spPr>
          <a:xfrm>
            <a:off x="-468560" y="4077072"/>
            <a:ext cx="8640960" cy="2304256"/>
          </a:xfrm>
          <a:effectLst>
            <a:outerShdw blurRad="50800" dist="38100" algn="l" rotWithShape="0">
              <a:prstClr val="black">
                <a:alpha val="40000"/>
              </a:prstClr>
            </a:outerShdw>
          </a:effectLst>
        </p:spPr>
        <p:txBody>
          <a:bodyPr>
            <a:normAutofit/>
          </a:bodyPr>
          <a:lstStyle/>
          <a:p>
            <a:endParaRPr lang="pl-PL" dirty="0" smtClean="0"/>
          </a:p>
          <a:p>
            <a:r>
              <a:rPr lang="pl-PL" sz="4800" b="1" dirty="0" smtClean="0">
                <a:solidFill>
                  <a:schemeClr val="accent2">
                    <a:lumMod val="50000"/>
                  </a:schemeClr>
                </a:solidFill>
                <a:latin typeface="Arial Black" pitchFamily="34" charset="0"/>
              </a:rPr>
              <a:t>  „Poznaj </a:t>
            </a:r>
            <a:r>
              <a:rPr lang="pl-PL" sz="4800" b="1" dirty="0">
                <a:solidFill>
                  <a:schemeClr val="accent2">
                    <a:lumMod val="50000"/>
                  </a:schemeClr>
                </a:solidFill>
                <a:latin typeface="Arial Black" pitchFamily="34" charset="0"/>
              </a:rPr>
              <a:t>swojego </a:t>
            </a:r>
            <a:endParaRPr lang="pl-PL" sz="4800" b="1" dirty="0" smtClean="0">
              <a:solidFill>
                <a:schemeClr val="accent2">
                  <a:lumMod val="50000"/>
                </a:schemeClr>
              </a:solidFill>
              <a:latin typeface="Arial Black" pitchFamily="34" charset="0"/>
            </a:endParaRPr>
          </a:p>
          <a:p>
            <a:r>
              <a:rPr lang="pl-PL" sz="4800" b="1" dirty="0" smtClean="0">
                <a:solidFill>
                  <a:schemeClr val="accent2">
                    <a:lumMod val="50000"/>
                  </a:schemeClr>
                </a:solidFill>
                <a:latin typeface="Arial Black" pitchFamily="34" charset="0"/>
              </a:rPr>
              <a:t>   doradcę kariery”</a:t>
            </a:r>
            <a:endParaRPr lang="pl-PL" sz="4300" dirty="0">
              <a:solidFill>
                <a:schemeClr val="accent2">
                  <a:lumMod val="50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23528"/>
            <a:ext cx="849694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1739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800" decel="100000"/>
                                        <p:tgtEl>
                                          <p:spTgt spid="1026"/>
                                        </p:tgtEl>
                                      </p:cBhvr>
                                    </p:animEffect>
                                    <p:anim calcmode="lin" valueType="num">
                                      <p:cBhvr>
                                        <p:cTn id="8" dur="800" decel="100000" fill="hold"/>
                                        <p:tgtEl>
                                          <p:spTgt spid="1026"/>
                                        </p:tgtEl>
                                        <p:attrNameLst>
                                          <p:attrName>style.rotation</p:attrName>
                                        </p:attrNameLst>
                                      </p:cBhvr>
                                      <p:tavLst>
                                        <p:tav tm="0">
                                          <p:val>
                                            <p:fltVal val="-90"/>
                                          </p:val>
                                        </p:tav>
                                        <p:tav tm="100000">
                                          <p:val>
                                            <p:fltVal val="0"/>
                                          </p:val>
                                        </p:tav>
                                      </p:tavLst>
                                    </p:anim>
                                    <p:anim calcmode="lin" valueType="num">
                                      <p:cBhvr>
                                        <p:cTn id="9" dur="800" decel="100000" fill="hold"/>
                                        <p:tgtEl>
                                          <p:spTgt spid="1026"/>
                                        </p:tgtEl>
                                        <p:attrNameLst>
                                          <p:attrName>ppt_x</p:attrName>
                                        </p:attrNameLst>
                                      </p:cBhvr>
                                      <p:tavLst>
                                        <p:tav tm="0">
                                          <p:val>
                                            <p:strVal val="#ppt_x+0.4"/>
                                          </p:val>
                                        </p:tav>
                                        <p:tav tm="100000">
                                          <p:val>
                                            <p:strVal val="#ppt_x-0.05"/>
                                          </p:val>
                                        </p:tav>
                                      </p:tavLst>
                                    </p:anim>
                                    <p:anim calcmode="lin" valueType="num">
                                      <p:cBhvr>
                                        <p:cTn id="10" dur="800" decel="100000" fill="hold"/>
                                        <p:tgtEl>
                                          <p:spTgt spid="1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mph" presetSubtype="0" fill="hold" grpId="0" nodeType="clickEffect">
                                  <p:stCondLst>
                                    <p:cond delay="0"/>
                                  </p:stCondLst>
                                  <p:childTnLst>
                                    <p:animClr clrSpc="hsl" dir="cw">
                                      <p:cBhvr override="childStyle">
                                        <p:cTn id="23" dur="500" fill="hold"/>
                                        <p:tgtEl>
                                          <p:spTgt spid="3">
                                            <p:txEl>
                                              <p:pRg st="1" end="1"/>
                                            </p:txEl>
                                          </p:spTgt>
                                        </p:tgtEl>
                                        <p:attrNameLst>
                                          <p:attrName>style.color</p:attrName>
                                        </p:attrNameLst>
                                      </p:cBhvr>
                                      <p:by>
                                        <p:hsl h="0" s="12549" l="25098"/>
                                      </p:by>
                                    </p:animClr>
                                    <p:animClr clrSpc="hsl" dir="cw">
                                      <p:cBhvr>
                                        <p:cTn id="24" dur="500" fill="hold"/>
                                        <p:tgtEl>
                                          <p:spTgt spid="3">
                                            <p:txEl>
                                              <p:pRg st="1" end="1"/>
                                            </p:txEl>
                                          </p:spTgt>
                                        </p:tgtEl>
                                        <p:attrNameLst>
                                          <p:attrName>fillcolor</p:attrName>
                                        </p:attrNameLst>
                                      </p:cBhvr>
                                      <p:by>
                                        <p:hsl h="0" s="12549" l="25098"/>
                                      </p:by>
                                    </p:animClr>
                                    <p:animClr clrSpc="hsl" dir="cw">
                                      <p:cBhvr>
                                        <p:cTn id="25" dur="500" fill="hold"/>
                                        <p:tgtEl>
                                          <p:spTgt spid="3">
                                            <p:txEl>
                                              <p:pRg st="1" end="1"/>
                                            </p:txEl>
                                          </p:spTgt>
                                        </p:tgtEl>
                                        <p:attrNameLst>
                                          <p:attrName>stroke.color</p:attrName>
                                        </p:attrNameLst>
                                      </p:cBhvr>
                                      <p:by>
                                        <p:hsl h="0" s="12549" l="25098"/>
                                      </p:by>
                                    </p:animClr>
                                    <p:set>
                                      <p:cBhvr>
                                        <p:cTn id="26" dur="500" fill="hold"/>
                                        <p:tgtEl>
                                          <p:spTgt spid="3">
                                            <p:txEl>
                                              <p:pRg st="1" end="1"/>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30" presetClass="emph" presetSubtype="0" fill="hold" grpId="0" nodeType="clickEffect">
                                  <p:stCondLst>
                                    <p:cond delay="0"/>
                                  </p:stCondLst>
                                  <p:childTnLst>
                                    <p:animClr clrSpc="hsl" dir="cw">
                                      <p:cBhvr override="childStyle">
                                        <p:cTn id="30" dur="500" fill="hold"/>
                                        <p:tgtEl>
                                          <p:spTgt spid="3">
                                            <p:txEl>
                                              <p:pRg st="2" end="2"/>
                                            </p:txEl>
                                          </p:spTgt>
                                        </p:tgtEl>
                                        <p:attrNameLst>
                                          <p:attrName>style.color</p:attrName>
                                        </p:attrNameLst>
                                      </p:cBhvr>
                                      <p:by>
                                        <p:hsl h="0" s="12549" l="25098"/>
                                      </p:by>
                                    </p:animClr>
                                    <p:animClr clrSpc="hsl" dir="cw">
                                      <p:cBhvr>
                                        <p:cTn id="31" dur="500" fill="hold"/>
                                        <p:tgtEl>
                                          <p:spTgt spid="3">
                                            <p:txEl>
                                              <p:pRg st="2" end="2"/>
                                            </p:txEl>
                                          </p:spTgt>
                                        </p:tgtEl>
                                        <p:attrNameLst>
                                          <p:attrName>fillcolor</p:attrName>
                                        </p:attrNameLst>
                                      </p:cBhvr>
                                      <p:by>
                                        <p:hsl h="0" s="12549" l="25098"/>
                                      </p:by>
                                    </p:animClr>
                                    <p:animClr clrSpc="hsl" dir="cw">
                                      <p:cBhvr>
                                        <p:cTn id="32" dur="500" fill="hold"/>
                                        <p:tgtEl>
                                          <p:spTgt spid="3">
                                            <p:txEl>
                                              <p:pRg st="2" end="2"/>
                                            </p:txEl>
                                          </p:spTgt>
                                        </p:tgtEl>
                                        <p:attrNameLst>
                                          <p:attrName>stroke.color</p:attrName>
                                        </p:attrNameLst>
                                      </p:cBhvr>
                                      <p:by>
                                        <p:hsl h="0" s="12549" l="25098"/>
                                      </p:by>
                                    </p:animClr>
                                    <p:set>
                                      <p:cBhvr>
                                        <p:cTn id="33"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99992" y="2492896"/>
            <a:ext cx="4402286" cy="4176464"/>
          </a:xfrm>
          <a:prstGeom prst="rect">
            <a:avLst/>
          </a:prstGeom>
          <a:ln>
            <a:noFill/>
          </a:ln>
          <a:effectLst>
            <a:softEdge rad="112500"/>
          </a:effectLst>
        </p:spPr>
      </p:pic>
      <p:sp>
        <p:nvSpPr>
          <p:cNvPr id="3" name="Tytuł 2"/>
          <p:cNvSpPr>
            <a:spLocks noGrp="1"/>
          </p:cNvSpPr>
          <p:nvPr>
            <p:ph type="title"/>
          </p:nvPr>
        </p:nvSpPr>
        <p:spPr/>
        <p:txBody>
          <a:bodyPr>
            <a:normAutofit fontScale="90000"/>
          </a:bodyPr>
          <a:lstStyle/>
          <a:p>
            <a:r>
              <a:rPr lang="pl-PL" sz="4000" b="1" dirty="0" smtClean="0">
                <a:latin typeface="Times New Roman" pitchFamily="18" charset="0"/>
                <a:cs typeface="Times New Roman" pitchFamily="18" charset="0"/>
              </a:rPr>
              <a:t>POZNAJEMY </a:t>
            </a:r>
            <a:br>
              <a:rPr lang="pl-PL" sz="4000" b="1" dirty="0" smtClean="0">
                <a:latin typeface="Times New Roman" pitchFamily="18" charset="0"/>
                <a:cs typeface="Times New Roman" pitchFamily="18" charset="0"/>
              </a:rPr>
            </a:br>
            <a:r>
              <a:rPr lang="pl-PL" sz="4000" b="1" dirty="0" smtClean="0">
                <a:latin typeface="Times New Roman" pitchFamily="18" charset="0"/>
                <a:cs typeface="Times New Roman" pitchFamily="18" charset="0"/>
              </a:rPr>
              <a:t>ZAWÓD CUKIERNIKA</a:t>
            </a:r>
            <a:endParaRPr lang="pl-PL" sz="4000" b="1"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018" y="260648"/>
            <a:ext cx="1665982"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1594" y="2492896"/>
            <a:ext cx="4196390" cy="4176464"/>
          </a:xfrm>
          <a:prstGeom prst="rect">
            <a:avLst/>
          </a:prstGeom>
          <a:ln>
            <a:noFill/>
          </a:ln>
          <a:effectLst>
            <a:softEdge rad="112500"/>
          </a:effectLst>
        </p:spPr>
      </p:pic>
    </p:spTree>
    <p:extLst>
      <p:ext uri="{BB962C8B-B14F-4D97-AF65-F5344CB8AC3E}">
        <p14:creationId xmlns:p14="http://schemas.microsoft.com/office/powerpoint/2010/main" val="27772748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anim calcmode="lin" valueType="num">
                                      <p:cBhvr>
                                        <p:cTn id="8" dur="2000" fill="hold"/>
                                        <p:tgtEl>
                                          <p:spTgt spid="8194"/>
                                        </p:tgtEl>
                                        <p:attrNameLst>
                                          <p:attrName>ppt_w</p:attrName>
                                        </p:attrNameLst>
                                      </p:cBhvr>
                                      <p:tavLst>
                                        <p:tav tm="0" fmla="#ppt_w*sin(2.5*pi*$)">
                                          <p:val>
                                            <p:fltVal val="0"/>
                                          </p:val>
                                        </p:tav>
                                        <p:tav tm="100000">
                                          <p:val>
                                            <p:fltVal val="1"/>
                                          </p:val>
                                        </p:tav>
                                      </p:tavLst>
                                    </p:anim>
                                    <p:anim calcmode="lin" valueType="num">
                                      <p:cBhvr>
                                        <p:cTn id="9"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1988840"/>
            <a:ext cx="8640959" cy="4608512"/>
          </a:xfrm>
        </p:spPr>
        <p:txBody>
          <a:bodyPr>
            <a:normAutofit fontScale="85000" lnSpcReduction="10000"/>
          </a:bodyPr>
          <a:lstStyle/>
          <a:p>
            <a:pPr marL="0" indent="0" algn="just">
              <a:buNone/>
            </a:pPr>
            <a:r>
              <a:rPr lang="pl-PL" dirty="0">
                <a:latin typeface="Times New Roman" pitchFamily="18" charset="0"/>
                <a:cs typeface="Times New Roman" pitchFamily="18" charset="0"/>
              </a:rPr>
              <a:t> </a:t>
            </a:r>
            <a:r>
              <a:rPr lang="pl-PL" dirty="0" smtClean="0">
                <a:latin typeface="Times New Roman" pitchFamily="18" charset="0"/>
                <a:cs typeface="Times New Roman" pitchFamily="18" charset="0"/>
              </a:rPr>
              <a:t> </a:t>
            </a:r>
            <a:r>
              <a:rPr lang="pl-PL" b="1" dirty="0" smtClean="0">
                <a:solidFill>
                  <a:schemeClr val="bg2">
                    <a:lumMod val="50000"/>
                  </a:schemeClr>
                </a:solidFill>
                <a:latin typeface="Times New Roman" pitchFamily="18" charset="0"/>
                <a:cs typeface="Times New Roman" pitchFamily="18" charset="0"/>
              </a:rPr>
              <a:t>Czwartek </a:t>
            </a:r>
            <a:r>
              <a:rPr lang="pl-PL" b="1" dirty="0">
                <a:solidFill>
                  <a:schemeClr val="bg2">
                    <a:lumMod val="50000"/>
                  </a:schemeClr>
                </a:solidFill>
                <a:latin typeface="Times New Roman" pitchFamily="18" charset="0"/>
                <a:cs typeface="Times New Roman" pitchFamily="18" charset="0"/>
              </a:rPr>
              <a:t>22.X. </a:t>
            </a:r>
            <a:r>
              <a:rPr lang="pl-PL" b="1" dirty="0" smtClean="0">
                <a:solidFill>
                  <a:schemeClr val="bg2">
                    <a:lumMod val="50000"/>
                  </a:schemeClr>
                </a:solidFill>
                <a:latin typeface="Times New Roman" pitchFamily="18" charset="0"/>
                <a:cs typeface="Times New Roman" pitchFamily="18" charset="0"/>
              </a:rPr>
              <a:t>2015 r. godz</a:t>
            </a:r>
            <a:r>
              <a:rPr lang="pl-PL" b="1" dirty="0">
                <a:solidFill>
                  <a:schemeClr val="bg2">
                    <a:lumMod val="50000"/>
                  </a:schemeClr>
                </a:solidFill>
                <a:latin typeface="Times New Roman" pitchFamily="18" charset="0"/>
                <a:cs typeface="Times New Roman" pitchFamily="18" charset="0"/>
              </a:rPr>
              <a:t>. </a:t>
            </a:r>
            <a:r>
              <a:rPr lang="pl-PL" b="1" dirty="0" smtClean="0">
                <a:solidFill>
                  <a:schemeClr val="bg2">
                    <a:lumMod val="50000"/>
                  </a:schemeClr>
                </a:solidFill>
                <a:latin typeface="Times New Roman" pitchFamily="18" charset="0"/>
                <a:cs typeface="Times New Roman" pitchFamily="18" charset="0"/>
              </a:rPr>
              <a:t>15.00 - 17.00 „Nauczyciel </a:t>
            </a:r>
            <a:r>
              <a:rPr lang="pl-PL" b="1" dirty="0">
                <a:solidFill>
                  <a:schemeClr val="bg2">
                    <a:lumMod val="50000"/>
                  </a:schemeClr>
                </a:solidFill>
                <a:latin typeface="Times New Roman" pitchFamily="18" charset="0"/>
                <a:cs typeface="Times New Roman" pitchFamily="18" charset="0"/>
              </a:rPr>
              <a:t>– wychowawca – doradcą na każdym </a:t>
            </a:r>
            <a:r>
              <a:rPr lang="pl-PL" b="1" dirty="0" smtClean="0">
                <a:solidFill>
                  <a:schemeClr val="bg2">
                    <a:lumMod val="50000"/>
                  </a:schemeClr>
                </a:solidFill>
                <a:latin typeface="Times New Roman" pitchFamily="18" charset="0"/>
                <a:cs typeface="Times New Roman" pitchFamily="18" charset="0"/>
              </a:rPr>
              <a:t>kroku” - </a:t>
            </a:r>
            <a:r>
              <a:rPr lang="pl-PL" b="1" dirty="0">
                <a:solidFill>
                  <a:schemeClr val="bg2">
                    <a:lumMod val="50000"/>
                  </a:schemeClr>
                </a:solidFill>
                <a:latin typeface="Times New Roman" pitchFamily="18" charset="0"/>
                <a:cs typeface="Times New Roman" pitchFamily="18" charset="0"/>
              </a:rPr>
              <a:t>jak co tydzień wychowankowie </a:t>
            </a:r>
            <a:r>
              <a:rPr lang="pl-PL" b="1" dirty="0" smtClean="0">
                <a:solidFill>
                  <a:schemeClr val="bg2">
                    <a:lumMod val="50000"/>
                  </a:schemeClr>
                </a:solidFill>
                <a:latin typeface="Times New Roman" pitchFamily="18" charset="0"/>
                <a:cs typeface="Times New Roman" pitchFamily="18" charset="0"/>
              </a:rPr>
              <a:t>MOW (62 </a:t>
            </a:r>
            <a:r>
              <a:rPr lang="pl-PL" b="1" dirty="0">
                <a:solidFill>
                  <a:schemeClr val="bg2">
                    <a:lumMod val="50000"/>
                  </a:schemeClr>
                </a:solidFill>
                <a:latin typeface="Times New Roman" pitchFamily="18" charset="0"/>
                <a:cs typeface="Times New Roman" pitchFamily="18" charset="0"/>
              </a:rPr>
              <a:t>uczestników) rozwijali swoje zainteresowania podczas kół </a:t>
            </a:r>
            <a:r>
              <a:rPr lang="pl-PL" b="1" dirty="0" smtClean="0">
                <a:solidFill>
                  <a:schemeClr val="bg2">
                    <a:lumMod val="50000"/>
                  </a:schemeClr>
                </a:solidFill>
                <a:latin typeface="Times New Roman" pitchFamily="18" charset="0"/>
                <a:cs typeface="Times New Roman" pitchFamily="18" charset="0"/>
              </a:rPr>
              <a:t>zainteresowań.     W </a:t>
            </a:r>
            <a:r>
              <a:rPr lang="pl-PL" b="1" dirty="0">
                <a:solidFill>
                  <a:schemeClr val="bg2">
                    <a:lumMod val="50000"/>
                  </a:schemeClr>
                </a:solidFill>
                <a:latin typeface="Times New Roman" pitchFamily="18" charset="0"/>
                <a:cs typeface="Times New Roman" pitchFamily="18" charset="0"/>
              </a:rPr>
              <a:t>ramach planu pracy </a:t>
            </a:r>
            <a:r>
              <a:rPr lang="pl-PL" b="1" dirty="0" smtClean="0">
                <a:solidFill>
                  <a:schemeClr val="bg2">
                    <a:lumMod val="50000"/>
                  </a:schemeClr>
                </a:solidFill>
                <a:latin typeface="Times New Roman" pitchFamily="18" charset="0"/>
                <a:cs typeface="Times New Roman" pitchFamily="18" charset="0"/>
              </a:rPr>
              <a:t>MOW  </a:t>
            </a:r>
            <a:r>
              <a:rPr lang="pl-PL" b="1" dirty="0">
                <a:solidFill>
                  <a:schemeClr val="bg2">
                    <a:lumMod val="50000"/>
                  </a:schemeClr>
                </a:solidFill>
                <a:latin typeface="Times New Roman" pitchFamily="18" charset="0"/>
                <a:cs typeface="Times New Roman" pitchFamily="18" charset="0"/>
              </a:rPr>
              <a:t>i OTK wychowankowie uczestniczyli i zgłębiali tajniki </a:t>
            </a:r>
            <a:r>
              <a:rPr lang="pl-PL" b="1" dirty="0" smtClean="0">
                <a:solidFill>
                  <a:schemeClr val="bg2">
                    <a:lumMod val="50000"/>
                  </a:schemeClr>
                </a:solidFill>
                <a:latin typeface="Times New Roman" pitchFamily="18" charset="0"/>
                <a:cs typeface="Times New Roman" pitchFamily="18" charset="0"/>
              </a:rPr>
              <a:t>wiedzy oraz </a:t>
            </a:r>
            <a:r>
              <a:rPr lang="pl-PL" b="1" dirty="0">
                <a:solidFill>
                  <a:schemeClr val="bg2">
                    <a:lumMod val="50000"/>
                  </a:schemeClr>
                </a:solidFill>
                <a:latin typeface="Times New Roman" pitchFamily="18" charset="0"/>
                <a:cs typeface="Times New Roman" pitchFamily="18" charset="0"/>
              </a:rPr>
              <a:t>umiejętności podczas następujących kół</a:t>
            </a:r>
            <a:r>
              <a:rPr lang="pl-PL" b="1" dirty="0" smtClean="0">
                <a:solidFill>
                  <a:schemeClr val="bg2">
                    <a:lumMod val="50000"/>
                  </a:schemeClr>
                </a:solidFill>
                <a:latin typeface="Times New Roman" pitchFamily="18" charset="0"/>
                <a:cs typeface="Times New Roman" pitchFamily="18" charset="0"/>
              </a:rPr>
              <a:t>:</a:t>
            </a:r>
            <a:endParaRPr lang="pl-PL" b="1" dirty="0">
              <a:solidFill>
                <a:schemeClr val="bg2">
                  <a:lumMod val="50000"/>
                </a:schemeClr>
              </a:solidFill>
              <a:latin typeface="Times New Roman" pitchFamily="18" charset="0"/>
              <a:cs typeface="Times New Roman" pitchFamily="18" charset="0"/>
            </a:endParaRPr>
          </a:p>
          <a:p>
            <a:pPr marL="0" indent="0" algn="just">
              <a:buNone/>
            </a:pPr>
            <a:r>
              <a:rPr lang="pl-PL" b="1" dirty="0" smtClean="0">
                <a:solidFill>
                  <a:schemeClr val="bg2">
                    <a:lumMod val="50000"/>
                  </a:schemeClr>
                </a:solidFill>
                <a:latin typeface="Times New Roman" pitchFamily="18" charset="0"/>
                <a:cs typeface="Times New Roman" pitchFamily="18" charset="0"/>
              </a:rPr>
              <a:t> 1.</a:t>
            </a:r>
            <a:r>
              <a:rPr lang="pl-PL" b="1" dirty="0" smtClean="0">
                <a:solidFill>
                  <a:schemeClr val="tx1">
                    <a:lumMod val="95000"/>
                    <a:lumOff val="5000"/>
                  </a:schemeClr>
                </a:solidFill>
                <a:latin typeface="Times New Roman" pitchFamily="18" charset="0"/>
                <a:cs typeface="Times New Roman" pitchFamily="18" charset="0"/>
              </a:rPr>
              <a:t>Koło informatyczne - </a:t>
            </a:r>
            <a:r>
              <a:rPr lang="pl-PL" b="1" dirty="0">
                <a:solidFill>
                  <a:schemeClr val="bg2">
                    <a:lumMod val="50000"/>
                  </a:schemeClr>
                </a:solidFill>
                <a:latin typeface="Times New Roman" pitchFamily="18" charset="0"/>
                <a:cs typeface="Times New Roman" pitchFamily="18" charset="0"/>
              </a:rPr>
              <a:t>pracownia </a:t>
            </a:r>
            <a:r>
              <a:rPr lang="pl-PL" b="1" dirty="0" smtClean="0">
                <a:solidFill>
                  <a:schemeClr val="bg2">
                    <a:lumMod val="50000"/>
                  </a:schemeClr>
                </a:solidFill>
                <a:latin typeface="Times New Roman" pitchFamily="18" charset="0"/>
                <a:cs typeface="Times New Roman" pitchFamily="18" charset="0"/>
              </a:rPr>
              <a:t>komputerowa - </a:t>
            </a:r>
            <a:r>
              <a:rPr lang="pl-PL" b="1" dirty="0">
                <a:solidFill>
                  <a:schemeClr val="bg2">
                    <a:lumMod val="50000"/>
                  </a:schemeClr>
                </a:solidFill>
                <a:latin typeface="Times New Roman" pitchFamily="18" charset="0"/>
                <a:cs typeface="Times New Roman" pitchFamily="18" charset="0"/>
              </a:rPr>
              <a:t>przyszły </a:t>
            </a:r>
            <a:r>
              <a:rPr lang="pl-PL" b="1" dirty="0" smtClean="0">
                <a:solidFill>
                  <a:schemeClr val="bg2">
                    <a:lumMod val="50000"/>
                  </a:schemeClr>
                </a:solidFill>
                <a:latin typeface="Times New Roman" pitchFamily="18" charset="0"/>
                <a:cs typeface="Times New Roman" pitchFamily="18" charset="0"/>
              </a:rPr>
              <a:t>zawód: </a:t>
            </a:r>
            <a:r>
              <a:rPr lang="pl-PL" b="1" dirty="0">
                <a:solidFill>
                  <a:schemeClr val="bg2">
                    <a:lumMod val="50000"/>
                  </a:schemeClr>
                </a:solidFill>
                <a:latin typeface="Times New Roman" pitchFamily="18" charset="0"/>
                <a:cs typeface="Times New Roman" pitchFamily="18" charset="0"/>
              </a:rPr>
              <a:t>informatyk, </a:t>
            </a:r>
            <a:r>
              <a:rPr lang="pl-PL" b="1" dirty="0" smtClean="0">
                <a:solidFill>
                  <a:schemeClr val="bg2">
                    <a:lumMod val="50000"/>
                  </a:schemeClr>
                </a:solidFill>
                <a:latin typeface="Times New Roman" pitchFamily="18" charset="0"/>
                <a:cs typeface="Times New Roman" pitchFamily="18" charset="0"/>
              </a:rPr>
              <a:t>programista; </a:t>
            </a:r>
            <a:r>
              <a:rPr lang="pl-PL" b="1" dirty="0">
                <a:solidFill>
                  <a:schemeClr val="bg2">
                    <a:lumMod val="50000"/>
                  </a:schemeClr>
                </a:solidFill>
                <a:latin typeface="Times New Roman" pitchFamily="18" charset="0"/>
                <a:cs typeface="Times New Roman" pitchFamily="18" charset="0"/>
              </a:rPr>
              <a:t>prowadzący Pan Rafał </a:t>
            </a:r>
            <a:r>
              <a:rPr lang="pl-PL" b="1" dirty="0" err="1">
                <a:solidFill>
                  <a:schemeClr val="bg2">
                    <a:lumMod val="50000"/>
                  </a:schemeClr>
                </a:solidFill>
                <a:latin typeface="Times New Roman" pitchFamily="18" charset="0"/>
                <a:cs typeface="Times New Roman" pitchFamily="18" charset="0"/>
              </a:rPr>
              <a:t>Krzepina</a:t>
            </a:r>
            <a:r>
              <a:rPr lang="pl-PL" b="1" dirty="0">
                <a:solidFill>
                  <a:schemeClr val="bg2">
                    <a:lumMod val="50000"/>
                  </a:schemeClr>
                </a:solidFill>
                <a:latin typeface="Times New Roman" pitchFamily="18" charset="0"/>
                <a:cs typeface="Times New Roman" pitchFamily="18" charset="0"/>
              </a:rPr>
              <a:t>.</a:t>
            </a:r>
          </a:p>
          <a:p>
            <a:pPr marL="0" indent="0" algn="just">
              <a:buNone/>
            </a:pPr>
            <a:r>
              <a:rPr lang="pl-PL" b="1" dirty="0" smtClean="0">
                <a:solidFill>
                  <a:schemeClr val="bg2">
                    <a:lumMod val="50000"/>
                  </a:schemeClr>
                </a:solidFill>
                <a:latin typeface="Times New Roman" pitchFamily="18" charset="0"/>
                <a:cs typeface="Times New Roman" pitchFamily="18" charset="0"/>
              </a:rPr>
              <a:t> 2.</a:t>
            </a:r>
            <a:r>
              <a:rPr lang="pl-PL" b="1" dirty="0" smtClean="0">
                <a:solidFill>
                  <a:schemeClr val="tx1">
                    <a:lumMod val="95000"/>
                    <a:lumOff val="5000"/>
                  </a:schemeClr>
                </a:solidFill>
                <a:latin typeface="Times New Roman" pitchFamily="18" charset="0"/>
                <a:cs typeface="Times New Roman" pitchFamily="18" charset="0"/>
              </a:rPr>
              <a:t>Koło muzyczne - </a:t>
            </a:r>
            <a:r>
              <a:rPr lang="pl-PL" b="1" dirty="0">
                <a:solidFill>
                  <a:schemeClr val="bg2">
                    <a:lumMod val="50000"/>
                  </a:schemeClr>
                </a:solidFill>
                <a:latin typeface="Times New Roman" pitchFamily="18" charset="0"/>
                <a:cs typeface="Times New Roman" pitchFamily="18" charset="0"/>
              </a:rPr>
              <a:t>pracownia muzyczna - przyszły </a:t>
            </a:r>
            <a:r>
              <a:rPr lang="pl-PL" b="1" dirty="0" smtClean="0">
                <a:solidFill>
                  <a:schemeClr val="bg2">
                    <a:lumMod val="50000"/>
                  </a:schemeClr>
                </a:solidFill>
                <a:latin typeface="Times New Roman" pitchFamily="18" charset="0"/>
                <a:cs typeface="Times New Roman" pitchFamily="18" charset="0"/>
              </a:rPr>
              <a:t>zawód: </a:t>
            </a:r>
            <a:r>
              <a:rPr lang="pl-PL" b="1" dirty="0">
                <a:solidFill>
                  <a:schemeClr val="bg2">
                    <a:lumMod val="50000"/>
                  </a:schemeClr>
                </a:solidFill>
                <a:latin typeface="Times New Roman" pitchFamily="18" charset="0"/>
                <a:cs typeface="Times New Roman" pitchFamily="18" charset="0"/>
              </a:rPr>
              <a:t>wokalista, </a:t>
            </a:r>
            <a:r>
              <a:rPr lang="pl-PL" b="1" dirty="0" smtClean="0">
                <a:solidFill>
                  <a:schemeClr val="bg2">
                    <a:lumMod val="50000"/>
                  </a:schemeClr>
                </a:solidFill>
                <a:latin typeface="Times New Roman" pitchFamily="18" charset="0"/>
                <a:cs typeface="Times New Roman" pitchFamily="18" charset="0"/>
              </a:rPr>
              <a:t>muzyk; </a:t>
            </a:r>
            <a:r>
              <a:rPr lang="pl-PL" b="1" dirty="0">
                <a:solidFill>
                  <a:schemeClr val="bg2">
                    <a:lumMod val="50000"/>
                  </a:schemeClr>
                </a:solidFill>
                <a:latin typeface="Times New Roman" pitchFamily="18" charset="0"/>
                <a:cs typeface="Times New Roman" pitchFamily="18" charset="0"/>
              </a:rPr>
              <a:t>prowadzący Pan Zbigniew Hubert.</a:t>
            </a:r>
          </a:p>
          <a:p>
            <a:pPr marL="0" indent="0" algn="just">
              <a:buNone/>
            </a:pPr>
            <a:r>
              <a:rPr lang="pl-PL" b="1" dirty="0" smtClean="0">
                <a:solidFill>
                  <a:schemeClr val="bg2">
                    <a:lumMod val="50000"/>
                  </a:schemeClr>
                </a:solidFill>
                <a:latin typeface="Times New Roman" pitchFamily="18" charset="0"/>
                <a:cs typeface="Times New Roman" pitchFamily="18" charset="0"/>
              </a:rPr>
              <a:t> 3.</a:t>
            </a:r>
            <a:r>
              <a:rPr lang="pl-PL" b="1" dirty="0" smtClean="0">
                <a:solidFill>
                  <a:schemeClr val="tx1">
                    <a:lumMod val="95000"/>
                    <a:lumOff val="5000"/>
                  </a:schemeClr>
                </a:solidFill>
                <a:latin typeface="Times New Roman" pitchFamily="18" charset="0"/>
                <a:cs typeface="Times New Roman" pitchFamily="18" charset="0"/>
              </a:rPr>
              <a:t>Koło sportowe - </a:t>
            </a:r>
            <a:r>
              <a:rPr lang="pl-PL" b="1" dirty="0">
                <a:solidFill>
                  <a:schemeClr val="bg2">
                    <a:lumMod val="50000"/>
                  </a:schemeClr>
                </a:solidFill>
                <a:latin typeface="Times New Roman" pitchFamily="18" charset="0"/>
                <a:cs typeface="Times New Roman" pitchFamily="18" charset="0"/>
              </a:rPr>
              <a:t>przyszły </a:t>
            </a:r>
            <a:r>
              <a:rPr lang="pl-PL" b="1" dirty="0" smtClean="0">
                <a:solidFill>
                  <a:schemeClr val="bg2">
                    <a:lumMod val="50000"/>
                  </a:schemeClr>
                </a:solidFill>
                <a:latin typeface="Times New Roman" pitchFamily="18" charset="0"/>
                <a:cs typeface="Times New Roman" pitchFamily="18" charset="0"/>
              </a:rPr>
              <a:t>zawód: piłkarz</a:t>
            </a:r>
            <a:r>
              <a:rPr lang="pl-PL" b="1" dirty="0">
                <a:solidFill>
                  <a:schemeClr val="bg2">
                    <a:lumMod val="50000"/>
                  </a:schemeClr>
                </a:solidFill>
                <a:latin typeface="Times New Roman" pitchFamily="18" charset="0"/>
                <a:cs typeface="Times New Roman" pitchFamily="18" charset="0"/>
              </a:rPr>
              <a:t>, sportowiec, </a:t>
            </a:r>
            <a:r>
              <a:rPr lang="pl-PL" b="1" dirty="0" smtClean="0">
                <a:solidFill>
                  <a:schemeClr val="bg2">
                    <a:lumMod val="50000"/>
                  </a:schemeClr>
                </a:solidFill>
                <a:latin typeface="Times New Roman" pitchFamily="18" charset="0"/>
                <a:cs typeface="Times New Roman" pitchFamily="18" charset="0"/>
              </a:rPr>
              <a:t>trener; </a:t>
            </a:r>
            <a:r>
              <a:rPr lang="pl-PL" b="1" dirty="0">
                <a:solidFill>
                  <a:schemeClr val="bg2">
                    <a:lumMod val="50000"/>
                  </a:schemeClr>
                </a:solidFill>
                <a:latin typeface="Times New Roman" pitchFamily="18" charset="0"/>
                <a:cs typeface="Times New Roman" pitchFamily="18" charset="0"/>
              </a:rPr>
              <a:t>prowadzący </a:t>
            </a:r>
            <a:r>
              <a:rPr lang="pl-PL" b="1" dirty="0" smtClean="0">
                <a:solidFill>
                  <a:schemeClr val="bg2">
                    <a:lumMod val="50000"/>
                  </a:schemeClr>
                </a:solidFill>
                <a:latin typeface="Times New Roman" pitchFamily="18" charset="0"/>
                <a:cs typeface="Times New Roman" pitchFamily="18" charset="0"/>
              </a:rPr>
              <a:t>Panowie </a:t>
            </a:r>
            <a:r>
              <a:rPr lang="pl-PL" b="1" dirty="0">
                <a:solidFill>
                  <a:schemeClr val="bg2">
                    <a:lumMod val="50000"/>
                  </a:schemeClr>
                </a:solidFill>
                <a:latin typeface="Times New Roman" pitchFamily="18" charset="0"/>
                <a:cs typeface="Times New Roman" pitchFamily="18" charset="0"/>
              </a:rPr>
              <a:t>Łukasz </a:t>
            </a:r>
            <a:r>
              <a:rPr lang="pl-PL" b="1" dirty="0" err="1" smtClean="0">
                <a:solidFill>
                  <a:schemeClr val="bg2">
                    <a:lumMod val="50000"/>
                  </a:schemeClr>
                </a:solidFill>
                <a:latin typeface="Times New Roman" pitchFamily="18" charset="0"/>
                <a:cs typeface="Times New Roman" pitchFamily="18" charset="0"/>
              </a:rPr>
              <a:t>Oleksa</a:t>
            </a:r>
            <a:r>
              <a:rPr lang="pl-PL" b="1" dirty="0" smtClean="0">
                <a:solidFill>
                  <a:schemeClr val="bg2">
                    <a:lumMod val="50000"/>
                  </a:schemeClr>
                </a:solidFill>
                <a:latin typeface="Times New Roman" pitchFamily="18" charset="0"/>
                <a:cs typeface="Times New Roman" pitchFamily="18" charset="0"/>
              </a:rPr>
              <a:t> i Krzysztof Czubiński.</a:t>
            </a:r>
            <a:endParaRPr lang="pl-PL" b="1" dirty="0">
              <a:solidFill>
                <a:schemeClr val="bg2">
                  <a:lumMod val="50000"/>
                </a:schemeClr>
              </a:solidFill>
              <a:latin typeface="Times New Roman" pitchFamily="18" charset="0"/>
              <a:cs typeface="Times New Roman" pitchFamily="18" charset="0"/>
            </a:endParaRPr>
          </a:p>
          <a:p>
            <a:pPr marL="0" indent="0" algn="just">
              <a:buNone/>
            </a:pPr>
            <a:r>
              <a:rPr lang="pl-PL" b="1" dirty="0" smtClean="0">
                <a:solidFill>
                  <a:schemeClr val="bg2">
                    <a:lumMod val="50000"/>
                  </a:schemeClr>
                </a:solidFill>
                <a:latin typeface="Times New Roman" pitchFamily="18" charset="0"/>
                <a:cs typeface="Times New Roman" pitchFamily="18" charset="0"/>
              </a:rPr>
              <a:t> 4.</a:t>
            </a:r>
            <a:r>
              <a:rPr lang="pl-PL" b="1" dirty="0" smtClean="0">
                <a:solidFill>
                  <a:schemeClr val="tx1">
                    <a:lumMod val="95000"/>
                    <a:lumOff val="5000"/>
                  </a:schemeClr>
                </a:solidFill>
                <a:latin typeface="Times New Roman" pitchFamily="18" charset="0"/>
                <a:cs typeface="Times New Roman" pitchFamily="18" charset="0"/>
              </a:rPr>
              <a:t>Koło rzeźbiarskie - </a:t>
            </a:r>
            <a:r>
              <a:rPr lang="pl-PL" b="1" dirty="0">
                <a:solidFill>
                  <a:schemeClr val="bg2">
                    <a:lumMod val="50000"/>
                  </a:schemeClr>
                </a:solidFill>
                <a:latin typeface="Times New Roman" pitchFamily="18" charset="0"/>
                <a:cs typeface="Times New Roman" pitchFamily="18" charset="0"/>
              </a:rPr>
              <a:t>warsztat </a:t>
            </a:r>
            <a:r>
              <a:rPr lang="pl-PL" b="1" dirty="0" smtClean="0">
                <a:solidFill>
                  <a:schemeClr val="bg2">
                    <a:lumMod val="50000"/>
                  </a:schemeClr>
                </a:solidFill>
                <a:latin typeface="Times New Roman" pitchFamily="18" charset="0"/>
                <a:cs typeface="Times New Roman" pitchFamily="18" charset="0"/>
              </a:rPr>
              <a:t>stolarski - </a:t>
            </a:r>
            <a:r>
              <a:rPr lang="pl-PL" b="1" dirty="0">
                <a:solidFill>
                  <a:schemeClr val="bg2">
                    <a:lumMod val="50000"/>
                  </a:schemeClr>
                </a:solidFill>
                <a:latin typeface="Times New Roman" pitchFamily="18" charset="0"/>
                <a:cs typeface="Times New Roman" pitchFamily="18" charset="0"/>
              </a:rPr>
              <a:t>przyszły </a:t>
            </a:r>
            <a:r>
              <a:rPr lang="pl-PL" b="1" dirty="0" smtClean="0">
                <a:solidFill>
                  <a:schemeClr val="bg2">
                    <a:lumMod val="50000"/>
                  </a:schemeClr>
                </a:solidFill>
                <a:latin typeface="Times New Roman" pitchFamily="18" charset="0"/>
                <a:cs typeface="Times New Roman" pitchFamily="18" charset="0"/>
              </a:rPr>
              <a:t>zawód: stolarz; </a:t>
            </a:r>
            <a:r>
              <a:rPr lang="pl-PL" b="1" dirty="0">
                <a:solidFill>
                  <a:schemeClr val="bg2">
                    <a:lumMod val="50000"/>
                  </a:schemeClr>
                </a:solidFill>
                <a:latin typeface="Times New Roman" pitchFamily="18" charset="0"/>
                <a:cs typeface="Times New Roman" pitchFamily="18" charset="0"/>
              </a:rPr>
              <a:t>prowadzący Pan Piotr Ociepka.</a:t>
            </a:r>
          </a:p>
          <a:p>
            <a:pPr marL="0" indent="0" algn="just">
              <a:buNone/>
            </a:pPr>
            <a:r>
              <a:rPr lang="pl-PL" b="1" dirty="0" smtClean="0">
                <a:solidFill>
                  <a:schemeClr val="bg2">
                    <a:lumMod val="50000"/>
                  </a:schemeClr>
                </a:solidFill>
                <a:latin typeface="Times New Roman" pitchFamily="18" charset="0"/>
                <a:cs typeface="Times New Roman" pitchFamily="18" charset="0"/>
              </a:rPr>
              <a:t> 5.</a:t>
            </a:r>
            <a:r>
              <a:rPr lang="pl-PL" b="1" dirty="0" smtClean="0">
                <a:solidFill>
                  <a:schemeClr val="tx1">
                    <a:lumMod val="95000"/>
                    <a:lumOff val="5000"/>
                  </a:schemeClr>
                </a:solidFill>
                <a:latin typeface="Times New Roman" pitchFamily="18" charset="0"/>
                <a:cs typeface="Times New Roman" pitchFamily="18" charset="0"/>
              </a:rPr>
              <a:t>Koło </a:t>
            </a:r>
            <a:r>
              <a:rPr lang="pl-PL" b="1" dirty="0" err="1" smtClean="0">
                <a:solidFill>
                  <a:schemeClr val="tx1">
                    <a:lumMod val="95000"/>
                    <a:lumOff val="5000"/>
                  </a:schemeClr>
                </a:solidFill>
                <a:latin typeface="Times New Roman" pitchFamily="18" charset="0"/>
                <a:cs typeface="Times New Roman" pitchFamily="18" charset="0"/>
              </a:rPr>
              <a:t>suvivalowe</a:t>
            </a:r>
            <a:r>
              <a:rPr lang="pl-PL" b="1" dirty="0" smtClean="0">
                <a:solidFill>
                  <a:schemeClr val="tx1">
                    <a:lumMod val="95000"/>
                    <a:lumOff val="5000"/>
                  </a:schemeClr>
                </a:solidFill>
                <a:latin typeface="Times New Roman" pitchFamily="18" charset="0"/>
                <a:cs typeface="Times New Roman" pitchFamily="18" charset="0"/>
              </a:rPr>
              <a:t> - </a:t>
            </a:r>
            <a:r>
              <a:rPr lang="pl-PL" b="1" dirty="0">
                <a:solidFill>
                  <a:schemeClr val="bg2">
                    <a:lumMod val="50000"/>
                  </a:schemeClr>
                </a:solidFill>
                <a:latin typeface="Times New Roman" pitchFamily="18" charset="0"/>
                <a:cs typeface="Times New Roman" pitchFamily="18" charset="0"/>
              </a:rPr>
              <a:t>pomieszczenia </a:t>
            </a:r>
            <a:r>
              <a:rPr lang="pl-PL" b="1" dirty="0" smtClean="0">
                <a:solidFill>
                  <a:schemeClr val="bg2">
                    <a:lumMod val="50000"/>
                  </a:schemeClr>
                </a:solidFill>
                <a:latin typeface="Times New Roman" pitchFamily="18" charset="0"/>
                <a:cs typeface="Times New Roman" pitchFamily="18" charset="0"/>
              </a:rPr>
              <a:t>internatu - </a:t>
            </a:r>
            <a:r>
              <a:rPr lang="pl-PL" b="1" dirty="0">
                <a:solidFill>
                  <a:schemeClr val="bg2">
                    <a:lumMod val="50000"/>
                  </a:schemeClr>
                </a:solidFill>
                <a:latin typeface="Times New Roman" pitchFamily="18" charset="0"/>
                <a:cs typeface="Times New Roman" pitchFamily="18" charset="0"/>
              </a:rPr>
              <a:t>przyszły </a:t>
            </a:r>
            <a:r>
              <a:rPr lang="pl-PL" b="1" dirty="0" smtClean="0">
                <a:solidFill>
                  <a:schemeClr val="bg2">
                    <a:lumMod val="50000"/>
                  </a:schemeClr>
                </a:solidFill>
                <a:latin typeface="Times New Roman" pitchFamily="18" charset="0"/>
                <a:cs typeface="Times New Roman" pitchFamily="18" charset="0"/>
              </a:rPr>
              <a:t>zawód: </a:t>
            </a:r>
            <a:r>
              <a:rPr lang="pl-PL" b="1" dirty="0">
                <a:solidFill>
                  <a:schemeClr val="bg2">
                    <a:lumMod val="50000"/>
                  </a:schemeClr>
                </a:solidFill>
                <a:latin typeface="Times New Roman" pitchFamily="18" charset="0"/>
                <a:cs typeface="Times New Roman" pitchFamily="18" charset="0"/>
              </a:rPr>
              <a:t>rzemieślnik, instruktor </a:t>
            </a:r>
            <a:r>
              <a:rPr lang="pl-PL" b="1" dirty="0" smtClean="0">
                <a:solidFill>
                  <a:schemeClr val="bg2">
                    <a:lumMod val="50000"/>
                  </a:schemeClr>
                </a:solidFill>
                <a:latin typeface="Times New Roman" pitchFamily="18" charset="0"/>
                <a:cs typeface="Times New Roman" pitchFamily="18" charset="0"/>
              </a:rPr>
              <a:t>rekreacji; </a:t>
            </a:r>
            <a:r>
              <a:rPr lang="pl-PL" b="1" dirty="0">
                <a:solidFill>
                  <a:schemeClr val="bg2">
                    <a:lumMod val="50000"/>
                  </a:schemeClr>
                </a:solidFill>
                <a:latin typeface="Times New Roman" pitchFamily="18" charset="0"/>
                <a:cs typeface="Times New Roman" pitchFamily="18" charset="0"/>
              </a:rPr>
              <a:t>prowadzący Pan Paweł Gruszczyk, Pan Robert Broda.</a:t>
            </a:r>
          </a:p>
          <a:p>
            <a:pPr algn="just"/>
            <a:endParaRPr lang="pl-PL" dirty="0">
              <a:latin typeface="Times New Roman" pitchFamily="18" charset="0"/>
              <a:cs typeface="Times New Roman" pitchFamily="18" charset="0"/>
            </a:endParaRPr>
          </a:p>
        </p:txBody>
      </p:sp>
      <p:sp>
        <p:nvSpPr>
          <p:cNvPr id="3" name="Tytuł 2"/>
          <p:cNvSpPr>
            <a:spLocks noGrp="1"/>
          </p:cNvSpPr>
          <p:nvPr>
            <p:ph type="title"/>
          </p:nvPr>
        </p:nvSpPr>
        <p:spPr>
          <a:xfrm>
            <a:off x="-108520" y="543375"/>
            <a:ext cx="8229600" cy="1252728"/>
          </a:xfrm>
        </p:spPr>
        <p:txBody>
          <a:bodyPr>
            <a:noAutofit/>
          </a:bodyPr>
          <a:lstStyle/>
          <a:p>
            <a:r>
              <a:rPr lang="pl-PL" sz="3200" b="1" dirty="0" smtClean="0">
                <a:latin typeface="Times New Roman" pitchFamily="18" charset="0"/>
                <a:cs typeface="Times New Roman" pitchFamily="18" charset="0"/>
              </a:rPr>
              <a:t>NAUCZYCIEL I</a:t>
            </a:r>
            <a:r>
              <a:rPr lang="pl-PL" sz="3200" b="1" dirty="0">
                <a:latin typeface="Times New Roman" pitchFamily="18" charset="0"/>
                <a:cs typeface="Times New Roman" pitchFamily="18" charset="0"/>
              </a:rPr>
              <a:t> </a:t>
            </a:r>
            <a:r>
              <a:rPr lang="pl-PL" sz="3200" b="1" dirty="0" smtClean="0">
                <a:latin typeface="Times New Roman" pitchFamily="18" charset="0"/>
                <a:cs typeface="Times New Roman" pitchFamily="18" charset="0"/>
              </a:rPr>
              <a:t>WYCHOWAWCA</a:t>
            </a:r>
            <a:br>
              <a:rPr lang="pl-PL" sz="3200" b="1" dirty="0" smtClean="0">
                <a:latin typeface="Times New Roman" pitchFamily="18" charset="0"/>
                <a:cs typeface="Times New Roman" pitchFamily="18" charset="0"/>
              </a:rPr>
            </a:br>
            <a:r>
              <a:rPr lang="pl-PL" sz="3200" b="1" dirty="0" smtClean="0">
                <a:latin typeface="Times New Roman" pitchFamily="18" charset="0"/>
                <a:cs typeface="Times New Roman" pitchFamily="18" charset="0"/>
              </a:rPr>
              <a:t> DORADCĄ NA KAŻDYM KROKU</a:t>
            </a:r>
            <a:endParaRPr lang="pl-PL" sz="3200" b="1"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6010" y="251848"/>
            <a:ext cx="1737990"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8973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anim calcmode="lin" valueType="num">
                                      <p:cBhvr>
                                        <p:cTn id="8" dur="2000" fill="hold"/>
                                        <p:tgtEl>
                                          <p:spTgt spid="9218"/>
                                        </p:tgtEl>
                                        <p:attrNameLst>
                                          <p:attrName>ppt_w</p:attrName>
                                        </p:attrNameLst>
                                      </p:cBhvr>
                                      <p:tavLst>
                                        <p:tav tm="0" fmla="#ppt_w*sin(2.5*pi*$)">
                                          <p:val>
                                            <p:fltVal val="0"/>
                                          </p:val>
                                        </p:tav>
                                        <p:tav tm="100000">
                                          <p:val>
                                            <p:fltVal val="1"/>
                                          </p:val>
                                        </p:tav>
                                      </p:tavLst>
                                    </p:anim>
                                    <p:anim calcmode="lin" valueType="num">
                                      <p:cBhvr>
                                        <p:cTn id="9" dur="2000" fill="hold"/>
                                        <p:tgtEl>
                                          <p:spTgt spid="921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circle(in)">
                                      <p:cBhvr>
                                        <p:cTn id="22" dur="20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circle(in)">
                                      <p:cBhvr>
                                        <p:cTn id="27" dur="20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circle(in)">
                                      <p:cBhvr>
                                        <p:cTn id="32" dur="20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circle(in)">
                                      <p:cBhvr>
                                        <p:cTn id="37" dur="20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circle(in)">
                                      <p:cBhvr>
                                        <p:cTn id="42" dur="20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circle(in)">
                                      <p:cBhvr>
                                        <p:cTn id="4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539552" y="548680"/>
            <a:ext cx="8229600" cy="1042376"/>
          </a:xfrm>
        </p:spPr>
        <p:txBody>
          <a:bodyPr>
            <a:noAutofit/>
          </a:bodyPr>
          <a:lstStyle/>
          <a:p>
            <a:r>
              <a:rPr lang="pl-PL" sz="3600" b="1" dirty="0" smtClean="0">
                <a:latin typeface="Times New Roman" pitchFamily="18" charset="0"/>
                <a:cs typeface="Times New Roman" pitchFamily="18" charset="0"/>
              </a:rPr>
              <a:t>KOŁO INFORMATYCZNE</a:t>
            </a:r>
            <a:br>
              <a:rPr lang="pl-PL" sz="3600" b="1" dirty="0" smtClean="0">
                <a:latin typeface="Times New Roman" pitchFamily="18" charset="0"/>
                <a:cs typeface="Times New Roman" pitchFamily="18" charset="0"/>
              </a:rPr>
            </a:br>
            <a:r>
              <a:rPr lang="pl-PL" sz="3600" b="1" dirty="0" smtClean="0">
                <a:latin typeface="Times New Roman" pitchFamily="18" charset="0"/>
                <a:cs typeface="Times New Roman" pitchFamily="18" charset="0"/>
              </a:rPr>
              <a:t> – ZAWÓD INFORMATYK, PROGRAMISTA</a:t>
            </a:r>
            <a:endParaRPr lang="pl-PL" sz="3600" b="1" dirty="0">
              <a:latin typeface="Times New Roman" pitchFamily="18" charset="0"/>
              <a:cs typeface="Times New Roman" pitchFamily="18" charset="0"/>
            </a:endParaRPr>
          </a:p>
        </p:txBody>
      </p:sp>
      <p:pic>
        <p:nvPicPr>
          <p:cNvPr id="6" name="Symbol zastępczy zawartości 5"/>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9512" y="2492896"/>
            <a:ext cx="5112568" cy="4176464"/>
          </a:xfrm>
          <a:prstGeom prst="rect">
            <a:avLst/>
          </a:prstGeom>
          <a:ln>
            <a:noFill/>
          </a:ln>
          <a:effectLst>
            <a:softEdge rad="112500"/>
          </a:effec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88640"/>
            <a:ext cx="1593974"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Obraz 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21986" y="2549733"/>
            <a:ext cx="3600400" cy="1935088"/>
          </a:xfrm>
          <a:prstGeom prst="rect">
            <a:avLst/>
          </a:prstGeom>
          <a:ln>
            <a:noFill/>
          </a:ln>
          <a:effectLst>
            <a:softEdge rad="112500"/>
          </a:effectLst>
        </p:spPr>
      </p:pic>
      <p:pic>
        <p:nvPicPr>
          <p:cNvPr id="4" name="Obraz 3"/>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21986" y="4509120"/>
            <a:ext cx="3600400" cy="2088232"/>
          </a:xfrm>
          <a:prstGeom prst="rect">
            <a:avLst/>
          </a:prstGeom>
          <a:ln>
            <a:noFill/>
          </a:ln>
          <a:effectLst>
            <a:softEdge rad="112500"/>
          </a:effectLst>
        </p:spPr>
      </p:pic>
    </p:spTree>
    <p:extLst>
      <p:ext uri="{BB962C8B-B14F-4D97-AF65-F5344CB8AC3E}">
        <p14:creationId xmlns:p14="http://schemas.microsoft.com/office/powerpoint/2010/main" val="24892450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anim calcmode="lin" valueType="num">
                                      <p:cBhvr>
                                        <p:cTn id="8" dur="2000" fill="hold"/>
                                        <p:tgtEl>
                                          <p:spTgt spid="10242"/>
                                        </p:tgtEl>
                                        <p:attrNameLst>
                                          <p:attrName>ppt_w</p:attrName>
                                        </p:attrNameLst>
                                      </p:cBhvr>
                                      <p:tavLst>
                                        <p:tav tm="0" fmla="#ppt_w*sin(2.5*pi*$)">
                                          <p:val>
                                            <p:fltVal val="0"/>
                                          </p:val>
                                        </p:tav>
                                        <p:tav tm="100000">
                                          <p:val>
                                            <p:fltVal val="1"/>
                                          </p:val>
                                        </p:tav>
                                      </p:tavLst>
                                    </p:anim>
                                    <p:anim calcmode="lin" valueType="num">
                                      <p:cBhvr>
                                        <p:cTn id="9" dur="2000" fill="hold"/>
                                        <p:tgtEl>
                                          <p:spTgt spid="1024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9512" y="2060848"/>
            <a:ext cx="4464496" cy="2448272"/>
          </a:xfrm>
          <a:prstGeom prst="rect">
            <a:avLst/>
          </a:prstGeom>
          <a:ln>
            <a:noFill/>
          </a:ln>
          <a:effectLst>
            <a:softEdge rad="112500"/>
          </a:effectLst>
        </p:spPr>
      </p:pic>
      <p:sp>
        <p:nvSpPr>
          <p:cNvPr id="3" name="Tytuł 2"/>
          <p:cNvSpPr>
            <a:spLocks noGrp="1"/>
          </p:cNvSpPr>
          <p:nvPr>
            <p:ph type="title"/>
          </p:nvPr>
        </p:nvSpPr>
        <p:spPr>
          <a:xfrm>
            <a:off x="35460" y="260648"/>
            <a:ext cx="7848908" cy="1252728"/>
          </a:xfrm>
        </p:spPr>
        <p:txBody>
          <a:bodyPr>
            <a:normAutofit fontScale="90000"/>
          </a:bodyPr>
          <a:lstStyle/>
          <a:p>
            <a:r>
              <a:rPr lang="pl-PL" b="1" dirty="0" smtClean="0">
                <a:latin typeface="Times New Roman" pitchFamily="18" charset="0"/>
                <a:cs typeface="Times New Roman" pitchFamily="18" charset="0"/>
              </a:rPr>
              <a:t>KOŁO MUZYCZNE, ZAWÓD WOKALISTA I MUZYK</a:t>
            </a:r>
            <a:endParaRPr lang="pl-PL" b="1" dirty="0">
              <a:latin typeface="Times New Roman" pitchFamily="18" charset="0"/>
              <a:cs typeface="Times New Roman" pitchFamily="18" charset="0"/>
            </a:endParaRPr>
          </a:p>
        </p:txBody>
      </p:sp>
      <p:pic>
        <p:nvPicPr>
          <p:cNvPr id="2" name="Obraz 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9512" y="4509120"/>
            <a:ext cx="4464496" cy="2160240"/>
          </a:xfrm>
          <a:prstGeom prst="rect">
            <a:avLst/>
          </a:prstGeom>
          <a:ln>
            <a:noFill/>
          </a:ln>
          <a:effectLst>
            <a:softEdge rad="112500"/>
          </a:effectLst>
        </p:spPr>
      </p:pic>
      <p:pic>
        <p:nvPicPr>
          <p:cNvPr id="5" name="Obraz 4"/>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44008" y="2060848"/>
            <a:ext cx="4322304" cy="2448272"/>
          </a:xfrm>
          <a:prstGeom prst="rect">
            <a:avLst/>
          </a:prstGeom>
          <a:ln>
            <a:noFill/>
          </a:ln>
          <a:effectLst>
            <a:softEdge rad="112500"/>
          </a:effectLst>
        </p:spPr>
      </p:pic>
      <p:pic>
        <p:nvPicPr>
          <p:cNvPr id="6" name="Obraz 5"/>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44008" y="4509120"/>
            <a:ext cx="4322304" cy="2160240"/>
          </a:xfrm>
          <a:prstGeom prst="rect">
            <a:avLst/>
          </a:prstGeom>
          <a:ln>
            <a:noFill/>
          </a:ln>
          <a:effectLst>
            <a:softEdge rad="112500"/>
          </a:effec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260648"/>
            <a:ext cx="1835696"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274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1897" y="2060848"/>
            <a:ext cx="4198095" cy="2347255"/>
          </a:xfrm>
          <a:prstGeom prst="rect">
            <a:avLst/>
          </a:prstGeom>
          <a:ln>
            <a:noFill/>
          </a:ln>
          <a:effectLst>
            <a:softEdge rad="112500"/>
          </a:effectLst>
        </p:spPr>
      </p:pic>
      <p:sp>
        <p:nvSpPr>
          <p:cNvPr id="3" name="Tytuł 2"/>
          <p:cNvSpPr>
            <a:spLocks noGrp="1"/>
          </p:cNvSpPr>
          <p:nvPr>
            <p:ph type="title"/>
          </p:nvPr>
        </p:nvSpPr>
        <p:spPr>
          <a:xfrm>
            <a:off x="264949" y="404664"/>
            <a:ext cx="7488832" cy="1152129"/>
          </a:xfrm>
        </p:spPr>
        <p:txBody>
          <a:bodyPr>
            <a:noAutofit/>
          </a:bodyPr>
          <a:lstStyle/>
          <a:p>
            <a:r>
              <a:rPr lang="pl-PL" sz="2800" b="1" dirty="0" smtClean="0">
                <a:latin typeface="Times New Roman" pitchFamily="18" charset="0"/>
                <a:cs typeface="Times New Roman" pitchFamily="18" charset="0"/>
              </a:rPr>
              <a:t>KOŁO SPORTOWE,</a:t>
            </a:r>
            <a:r>
              <a:rPr lang="pl-PL" sz="2800" b="1" dirty="0">
                <a:latin typeface="Times New Roman" pitchFamily="18" charset="0"/>
                <a:cs typeface="Times New Roman" pitchFamily="18" charset="0"/>
              </a:rPr>
              <a:t> </a:t>
            </a:r>
            <a:r>
              <a:rPr lang="pl-PL" sz="2800" b="1" dirty="0" smtClean="0">
                <a:latin typeface="Times New Roman" pitchFamily="18" charset="0"/>
                <a:cs typeface="Times New Roman" pitchFamily="18" charset="0"/>
              </a:rPr>
              <a:t>PRZYSZŁY ZAWÓD: PIŁKARZ, SPORTOWIEC, TRENER</a:t>
            </a:r>
            <a:endParaRPr lang="pl-PL" sz="2800" b="1"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002" y="260647"/>
            <a:ext cx="1809998" cy="165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49017" y="2085219"/>
            <a:ext cx="4262879" cy="2275248"/>
          </a:xfrm>
          <a:prstGeom prst="rect">
            <a:avLst/>
          </a:prstGeom>
          <a:ln>
            <a:noFill/>
          </a:ln>
          <a:effectLst>
            <a:softEdge rad="112500"/>
          </a:effectLst>
        </p:spPr>
      </p:pic>
      <p:pic>
        <p:nvPicPr>
          <p:cNvPr id="6" name="Obraz 5"/>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4949" y="4408103"/>
            <a:ext cx="4248472" cy="2289855"/>
          </a:xfrm>
          <a:prstGeom prst="rect">
            <a:avLst/>
          </a:prstGeom>
          <a:ln>
            <a:noFill/>
          </a:ln>
          <a:effectLst>
            <a:softEdge rad="112500"/>
          </a:effectLst>
        </p:spPr>
      </p:pic>
      <p:pic>
        <p:nvPicPr>
          <p:cNvPr id="7" name="Obraz 6"/>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49017" y="4408104"/>
            <a:ext cx="4171599" cy="2289855"/>
          </a:xfrm>
          <a:prstGeom prst="rect">
            <a:avLst/>
          </a:prstGeom>
          <a:ln>
            <a:noFill/>
          </a:ln>
          <a:effectLst>
            <a:softEdge rad="112500"/>
          </a:effectLst>
        </p:spPr>
      </p:pic>
    </p:spTree>
    <p:extLst>
      <p:ext uri="{BB962C8B-B14F-4D97-AF65-F5344CB8AC3E}">
        <p14:creationId xmlns:p14="http://schemas.microsoft.com/office/powerpoint/2010/main" val="38276300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anim calcmode="lin" valueType="num">
                                      <p:cBhvr>
                                        <p:cTn id="8" dur="2000" fill="hold"/>
                                        <p:tgtEl>
                                          <p:spTgt spid="11266"/>
                                        </p:tgtEl>
                                        <p:attrNameLst>
                                          <p:attrName>ppt_w</p:attrName>
                                        </p:attrNameLst>
                                      </p:cBhvr>
                                      <p:tavLst>
                                        <p:tav tm="0" fmla="#ppt_w*sin(2.5*pi*$)">
                                          <p:val>
                                            <p:fltVal val="0"/>
                                          </p:val>
                                        </p:tav>
                                        <p:tav tm="100000">
                                          <p:val>
                                            <p:fltVal val="1"/>
                                          </p:val>
                                        </p:tav>
                                      </p:tavLst>
                                    </p:anim>
                                    <p:anim calcmode="lin" valueType="num">
                                      <p:cBhvr>
                                        <p:cTn id="9" dur="2000" fill="hold"/>
                                        <p:tgtEl>
                                          <p:spTgt spid="1126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 calcmode="lin" valueType="num">
                                      <p:cBhvr>
                                        <p:cTn id="40" dur="1000" fill="hold"/>
                                        <p:tgtEl>
                                          <p:spTgt spid="6"/>
                                        </p:tgtEl>
                                        <p:attrNameLst>
                                          <p:attrName>style.rotation</p:attrName>
                                        </p:attrNameLst>
                                      </p:cBhvr>
                                      <p:tavLst>
                                        <p:tav tm="0">
                                          <p:val>
                                            <p:fltVal val="90"/>
                                          </p:val>
                                        </p:tav>
                                        <p:tav tm="100000">
                                          <p:val>
                                            <p:fltVal val="0"/>
                                          </p:val>
                                        </p:tav>
                                      </p:tavLst>
                                    </p:anim>
                                    <p:animEffect transition="in" filter="fade">
                                      <p:cBhvr>
                                        <p:cTn id="41" dur="1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1520" y="2708920"/>
            <a:ext cx="1944216" cy="3960440"/>
          </a:xfrm>
          <a:prstGeom prst="rect">
            <a:avLst/>
          </a:prstGeom>
          <a:ln>
            <a:noFill/>
          </a:ln>
          <a:effectLst>
            <a:softEdge rad="112500"/>
          </a:effectLst>
        </p:spPr>
      </p:pic>
      <p:sp>
        <p:nvSpPr>
          <p:cNvPr id="3" name="Tytuł 2"/>
          <p:cNvSpPr>
            <a:spLocks noGrp="1"/>
          </p:cNvSpPr>
          <p:nvPr>
            <p:ph type="title"/>
          </p:nvPr>
        </p:nvSpPr>
        <p:spPr/>
        <p:txBody>
          <a:bodyPr>
            <a:normAutofit fontScale="90000"/>
          </a:bodyPr>
          <a:lstStyle/>
          <a:p>
            <a:r>
              <a:rPr lang="pl-PL" sz="3600" b="1" dirty="0" smtClean="0">
                <a:latin typeface="Times New Roman" pitchFamily="18" charset="0"/>
                <a:cs typeface="Times New Roman" pitchFamily="18" charset="0"/>
              </a:rPr>
              <a:t>KOŁO RZEŹBIARSKIE</a:t>
            </a:r>
            <a:br>
              <a:rPr lang="pl-PL" sz="3600" b="1" dirty="0" smtClean="0">
                <a:latin typeface="Times New Roman" pitchFamily="18" charset="0"/>
                <a:cs typeface="Times New Roman" pitchFamily="18" charset="0"/>
              </a:rPr>
            </a:br>
            <a:r>
              <a:rPr lang="pl-PL" sz="3600" b="1" dirty="0" smtClean="0">
                <a:latin typeface="Times New Roman" pitchFamily="18" charset="0"/>
                <a:cs typeface="Times New Roman" pitchFamily="18" charset="0"/>
              </a:rPr>
              <a:t> - PRZYSZŁY ZAWÓD </a:t>
            </a:r>
            <a:br>
              <a:rPr lang="pl-PL" sz="3600" b="1" dirty="0" smtClean="0">
                <a:latin typeface="Times New Roman" pitchFamily="18" charset="0"/>
                <a:cs typeface="Times New Roman" pitchFamily="18" charset="0"/>
              </a:rPr>
            </a:br>
            <a:r>
              <a:rPr lang="pl-PL" sz="3600" b="1" dirty="0" smtClean="0">
                <a:latin typeface="Times New Roman" pitchFamily="18" charset="0"/>
                <a:cs typeface="Times New Roman" pitchFamily="18" charset="0"/>
              </a:rPr>
              <a:t>- STOLARZ</a:t>
            </a:r>
            <a:endParaRPr lang="pl-PL" sz="3600" b="1" dirty="0">
              <a:latin typeface="Times New Roman" pitchFamily="18" charset="0"/>
              <a:cs typeface="Times New Roman" pitchFamily="18" charset="0"/>
            </a:endParaRPr>
          </a:p>
        </p:txBody>
      </p:sp>
      <p:pic>
        <p:nvPicPr>
          <p:cNvPr id="5" name="Obraz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39752" y="2708920"/>
            <a:ext cx="1856804" cy="3960440"/>
          </a:xfrm>
          <a:prstGeom prst="rect">
            <a:avLst/>
          </a:prstGeom>
          <a:ln>
            <a:noFill/>
          </a:ln>
          <a:effectLst>
            <a:softEdge rad="112500"/>
          </a:effectLst>
        </p:spPr>
      </p:pic>
      <p:pic>
        <p:nvPicPr>
          <p:cNvPr id="6" name="Obraz 5"/>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976" y="2750212"/>
            <a:ext cx="2047728" cy="3919148"/>
          </a:xfrm>
          <a:prstGeom prst="rect">
            <a:avLst/>
          </a:prstGeom>
          <a:ln>
            <a:noFill/>
          </a:ln>
          <a:effectLst>
            <a:softEdge rad="112500"/>
          </a:effectLst>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260648"/>
            <a:ext cx="1593974"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Obraz 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88224" y="2744870"/>
            <a:ext cx="2302077" cy="3924490"/>
          </a:xfrm>
          <a:prstGeom prst="rect">
            <a:avLst/>
          </a:prstGeom>
          <a:ln>
            <a:noFill/>
          </a:ln>
          <a:effectLst>
            <a:softEdge rad="112500"/>
          </a:effectLst>
        </p:spPr>
      </p:pic>
    </p:spTree>
    <p:extLst>
      <p:ext uri="{BB962C8B-B14F-4D97-AF65-F5344CB8AC3E}">
        <p14:creationId xmlns:p14="http://schemas.microsoft.com/office/powerpoint/2010/main" val="16917072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anim calcmode="lin" valueType="num">
                                      <p:cBhvr>
                                        <p:cTn id="8" dur="2000" fill="hold"/>
                                        <p:tgtEl>
                                          <p:spTgt spid="12290"/>
                                        </p:tgtEl>
                                        <p:attrNameLst>
                                          <p:attrName>ppt_w</p:attrName>
                                        </p:attrNameLst>
                                      </p:cBhvr>
                                      <p:tavLst>
                                        <p:tav tm="0" fmla="#ppt_w*sin(2.5*pi*$)">
                                          <p:val>
                                            <p:fltVal val="0"/>
                                          </p:val>
                                        </p:tav>
                                        <p:tav tm="100000">
                                          <p:val>
                                            <p:fltVal val="1"/>
                                          </p:val>
                                        </p:tav>
                                      </p:tavLst>
                                    </p:anim>
                                    <p:anim calcmode="lin" valueType="num">
                                      <p:cBhvr>
                                        <p:cTn id="9" dur="2000" fill="hold"/>
                                        <p:tgtEl>
                                          <p:spTgt spid="1229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 calcmode="lin" valueType="num">
                                      <p:cBhvr>
                                        <p:cTn id="40" dur="1000" fill="hold"/>
                                        <p:tgtEl>
                                          <p:spTgt spid="6"/>
                                        </p:tgtEl>
                                        <p:attrNameLst>
                                          <p:attrName>style.rotation</p:attrName>
                                        </p:attrNameLst>
                                      </p:cBhvr>
                                      <p:tavLst>
                                        <p:tav tm="0">
                                          <p:val>
                                            <p:fltVal val="90"/>
                                          </p:val>
                                        </p:tav>
                                        <p:tav tm="100000">
                                          <p:val>
                                            <p:fltVal val="0"/>
                                          </p:val>
                                        </p:tav>
                                      </p:tavLst>
                                    </p:anim>
                                    <p:animEffect transition="in" filter="fade">
                                      <p:cBhvr>
                                        <p:cTn id="41" dur="1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style.rotation</p:attrName>
                                        </p:attrNameLst>
                                      </p:cBhvr>
                                      <p:tavLst>
                                        <p:tav tm="0">
                                          <p:val>
                                            <p:fltVal val="90"/>
                                          </p:val>
                                        </p:tav>
                                        <p:tav tm="100000">
                                          <p:val>
                                            <p:fltVal val="0"/>
                                          </p:val>
                                        </p:tav>
                                      </p:tavLst>
                                    </p:anim>
                                    <p:animEffect transition="in" filter="fade">
                                      <p:cBhvr>
                                        <p:cTn id="4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20361" y="405354"/>
            <a:ext cx="8229600" cy="1258400"/>
          </a:xfrm>
        </p:spPr>
        <p:txBody>
          <a:bodyPr>
            <a:normAutofit fontScale="90000"/>
          </a:bodyPr>
          <a:lstStyle/>
          <a:p>
            <a:r>
              <a:rPr lang="pl-PL" sz="3600" b="1" dirty="0" smtClean="0"/>
              <a:t>KOŁO SUVIVALOWE </a:t>
            </a:r>
            <a:br>
              <a:rPr lang="pl-PL" sz="3600" b="1" dirty="0" smtClean="0"/>
            </a:br>
            <a:r>
              <a:rPr lang="pl-PL" sz="3600" b="1" dirty="0" smtClean="0"/>
              <a:t>- PRZYSZŁY ZAWÓD RZEMIEŚLNIK, INSTRUKTOR REKREACJI</a:t>
            </a:r>
            <a:endParaRPr lang="pl-PL" sz="3600" b="1" dirty="0"/>
          </a:p>
        </p:txBody>
      </p:sp>
      <p:pic>
        <p:nvPicPr>
          <p:cNvPr id="2" name="Symbol zastępczy zawartości 1"/>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11960" y="2348331"/>
            <a:ext cx="4632541" cy="2101922"/>
          </a:xfrm>
          <a:prstGeom prst="rect">
            <a:avLst/>
          </a:prstGeom>
          <a:ln>
            <a:noFill/>
          </a:ln>
          <a:effectLst>
            <a:softEdge rad="112500"/>
          </a:effec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7414" y="263569"/>
            <a:ext cx="2004680"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11960" y="4451080"/>
            <a:ext cx="4680520" cy="2218280"/>
          </a:xfrm>
          <a:prstGeom prst="rect">
            <a:avLst/>
          </a:prstGeom>
          <a:ln>
            <a:noFill/>
          </a:ln>
          <a:effectLst>
            <a:softEdge rad="112500"/>
          </a:effectLst>
        </p:spPr>
      </p:pic>
      <p:pic>
        <p:nvPicPr>
          <p:cNvPr id="6" name="Obraz 5"/>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1520" y="1700809"/>
            <a:ext cx="3744416" cy="4968552"/>
          </a:xfrm>
          <a:prstGeom prst="rect">
            <a:avLst/>
          </a:prstGeom>
          <a:ln>
            <a:noFill/>
          </a:ln>
          <a:effectLst>
            <a:softEdge rad="112500"/>
          </a:effectLst>
        </p:spPr>
      </p:pic>
    </p:spTree>
    <p:extLst>
      <p:ext uri="{BB962C8B-B14F-4D97-AF65-F5344CB8AC3E}">
        <p14:creationId xmlns:p14="http://schemas.microsoft.com/office/powerpoint/2010/main" val="20482678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anim calcmode="lin" valueType="num">
                                      <p:cBhvr>
                                        <p:cTn id="8" dur="2000" fill="hold"/>
                                        <p:tgtEl>
                                          <p:spTgt spid="13314"/>
                                        </p:tgtEl>
                                        <p:attrNameLst>
                                          <p:attrName>ppt_w</p:attrName>
                                        </p:attrNameLst>
                                      </p:cBhvr>
                                      <p:tavLst>
                                        <p:tav tm="0" fmla="#ppt_w*sin(2.5*pi*$)">
                                          <p:val>
                                            <p:fltVal val="0"/>
                                          </p:val>
                                        </p:tav>
                                        <p:tav tm="100000">
                                          <p:val>
                                            <p:fltVal val="1"/>
                                          </p:val>
                                        </p:tav>
                                      </p:tavLst>
                                    </p:anim>
                                    <p:anim calcmode="lin" valueType="num">
                                      <p:cBhvr>
                                        <p:cTn id="9" dur="2000" fill="hold"/>
                                        <p:tgtEl>
                                          <p:spTgt spid="133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
                                        <p:tgtEl>
                                          <p:spTgt spid="6"/>
                                        </p:tgtEl>
                                      </p:cBhvr>
                                    </p:animEffect>
                                    <p:anim calcmode="lin" valueType="num">
                                      <p:cBhvr>
                                        <p:cTn id="23" dur="400" fill="hold"/>
                                        <p:tgtEl>
                                          <p:spTgt spid="6"/>
                                        </p:tgtEl>
                                        <p:attrNameLst>
                                          <p:attrName>ppt_x</p:attrName>
                                        </p:attrNameLst>
                                      </p:cBhvr>
                                      <p:tavLst>
                                        <p:tav tm="0">
                                          <p:val>
                                            <p:strVal val="#ppt_x"/>
                                          </p:val>
                                        </p:tav>
                                        <p:tav tm="100000">
                                          <p:val>
                                            <p:strVal val="#ppt_x"/>
                                          </p:val>
                                        </p:tav>
                                      </p:tavLst>
                                    </p:anim>
                                    <p:anim calcmode="lin" valueType="num">
                                      <p:cBhvr>
                                        <p:cTn id="24" dur="400" fill="hold"/>
                                        <p:tgtEl>
                                          <p:spTgt spid="6"/>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
                                        <p:tgtEl>
                                          <p:spTgt spid="2"/>
                                        </p:tgtEl>
                                      </p:cBhvr>
                                    </p:animEffect>
                                    <p:anim calcmode="lin" valueType="num">
                                      <p:cBhvr>
                                        <p:cTn id="32" dur="400" fill="hold"/>
                                        <p:tgtEl>
                                          <p:spTgt spid="2"/>
                                        </p:tgtEl>
                                        <p:attrNameLst>
                                          <p:attrName>ppt_x</p:attrName>
                                        </p:attrNameLst>
                                      </p:cBhvr>
                                      <p:tavLst>
                                        <p:tav tm="0">
                                          <p:val>
                                            <p:strVal val="#ppt_x"/>
                                          </p:val>
                                        </p:tav>
                                        <p:tav tm="100000">
                                          <p:val>
                                            <p:strVal val="#ppt_x"/>
                                          </p:val>
                                        </p:tav>
                                      </p:tavLst>
                                    </p:anim>
                                    <p:anim calcmode="lin" valueType="num">
                                      <p:cBhvr>
                                        <p:cTn id="33" dur="400" fill="hold"/>
                                        <p:tgtEl>
                                          <p:spTgt spid="2"/>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
                                        <p:tgtEl>
                                          <p:spTgt spid="4"/>
                                        </p:tgtEl>
                                      </p:cBhvr>
                                    </p:animEffect>
                                    <p:anim calcmode="lin" valueType="num">
                                      <p:cBhvr>
                                        <p:cTn id="41" dur="400" fill="hold"/>
                                        <p:tgtEl>
                                          <p:spTgt spid="4"/>
                                        </p:tgtEl>
                                        <p:attrNameLst>
                                          <p:attrName>ppt_x</p:attrName>
                                        </p:attrNameLst>
                                      </p:cBhvr>
                                      <p:tavLst>
                                        <p:tav tm="0">
                                          <p:val>
                                            <p:strVal val="#ppt_x"/>
                                          </p:val>
                                        </p:tav>
                                        <p:tav tm="100000">
                                          <p:val>
                                            <p:strVal val="#ppt_x"/>
                                          </p:val>
                                        </p:tav>
                                      </p:tavLst>
                                    </p:anim>
                                    <p:anim calcmode="lin" valueType="num">
                                      <p:cBhvr>
                                        <p:cTn id="42" dur="400" fill="hold"/>
                                        <p:tgtEl>
                                          <p:spTgt spid="4"/>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2708920"/>
            <a:ext cx="8640959" cy="3888431"/>
          </a:xfrm>
        </p:spPr>
        <p:txBody>
          <a:bodyPr>
            <a:normAutofit fontScale="92500" lnSpcReduction="20000"/>
          </a:bodyPr>
          <a:lstStyle/>
          <a:p>
            <a:pPr marL="0" indent="0" algn="just">
              <a:buNone/>
            </a:pPr>
            <a:r>
              <a:rPr lang="pl-PL" dirty="0" smtClean="0">
                <a:latin typeface="Times New Roman" pitchFamily="18" charset="0"/>
                <a:cs typeface="Times New Roman" pitchFamily="18" charset="0"/>
              </a:rPr>
              <a:t>	</a:t>
            </a:r>
            <a:r>
              <a:rPr lang="pl-PL" b="1" dirty="0" smtClean="0">
                <a:solidFill>
                  <a:schemeClr val="bg2">
                    <a:lumMod val="50000"/>
                  </a:schemeClr>
                </a:solidFill>
                <a:latin typeface="Times New Roman" pitchFamily="18" charset="0"/>
                <a:cs typeface="Times New Roman" pitchFamily="18" charset="0"/>
              </a:rPr>
              <a:t>Piątek 23.X.2015 r</a:t>
            </a:r>
            <a:r>
              <a:rPr lang="pl-PL" b="1" dirty="0">
                <a:solidFill>
                  <a:schemeClr val="bg2">
                    <a:lumMod val="50000"/>
                  </a:schemeClr>
                </a:solidFill>
                <a:latin typeface="Times New Roman" pitchFamily="18" charset="0"/>
                <a:cs typeface="Times New Roman" pitchFamily="18" charset="0"/>
              </a:rPr>
              <a:t>. godz. </a:t>
            </a:r>
            <a:r>
              <a:rPr lang="pl-PL" b="1" dirty="0" smtClean="0">
                <a:solidFill>
                  <a:schemeClr val="bg2">
                    <a:lumMod val="50000"/>
                  </a:schemeClr>
                </a:solidFill>
                <a:latin typeface="Times New Roman" pitchFamily="18" charset="0"/>
                <a:cs typeface="Times New Roman" pitchFamily="18" charset="0"/>
              </a:rPr>
              <a:t>13.00 - 15.00 „Mobilne </a:t>
            </a:r>
            <a:r>
              <a:rPr lang="pl-PL" b="1" dirty="0">
                <a:solidFill>
                  <a:schemeClr val="bg2">
                    <a:lumMod val="50000"/>
                  </a:schemeClr>
                </a:solidFill>
                <a:latin typeface="Times New Roman" pitchFamily="18" charset="0"/>
                <a:cs typeface="Times New Roman" pitchFamily="18" charset="0"/>
              </a:rPr>
              <a:t>Centrum Informacji w </a:t>
            </a:r>
            <a:r>
              <a:rPr lang="pl-PL" b="1" dirty="0" smtClean="0">
                <a:solidFill>
                  <a:schemeClr val="bg2">
                    <a:lumMod val="50000"/>
                  </a:schemeClr>
                </a:solidFill>
                <a:latin typeface="Times New Roman" pitchFamily="18" charset="0"/>
                <a:cs typeface="Times New Roman" pitchFamily="18" charset="0"/>
              </a:rPr>
              <a:t>Bielsku-Białej” - spotkanie </a:t>
            </a:r>
            <a:r>
              <a:rPr lang="pl-PL" b="1" dirty="0">
                <a:solidFill>
                  <a:schemeClr val="bg2">
                    <a:lumMod val="50000"/>
                  </a:schemeClr>
                </a:solidFill>
                <a:latin typeface="Times New Roman" pitchFamily="18" charset="0"/>
                <a:cs typeface="Times New Roman" pitchFamily="18" charset="0"/>
              </a:rPr>
              <a:t>z doradcą </a:t>
            </a:r>
            <a:r>
              <a:rPr lang="pl-PL" b="1" dirty="0" smtClean="0">
                <a:solidFill>
                  <a:schemeClr val="bg2">
                    <a:lumMod val="50000"/>
                  </a:schemeClr>
                </a:solidFill>
                <a:latin typeface="Times New Roman" pitchFamily="18" charset="0"/>
                <a:cs typeface="Times New Roman" pitchFamily="18" charset="0"/>
              </a:rPr>
              <a:t>zawodowym. </a:t>
            </a:r>
            <a:r>
              <a:rPr lang="pl-PL" b="1" dirty="0">
                <a:solidFill>
                  <a:schemeClr val="bg2">
                    <a:lumMod val="50000"/>
                  </a:schemeClr>
                </a:solidFill>
                <a:latin typeface="Times New Roman" pitchFamily="18" charset="0"/>
                <a:cs typeface="Times New Roman" pitchFamily="18" charset="0"/>
              </a:rPr>
              <a:t>Joanna </a:t>
            </a:r>
            <a:r>
              <a:rPr lang="pl-PL" b="1" dirty="0" err="1">
                <a:solidFill>
                  <a:schemeClr val="bg2">
                    <a:lumMod val="50000"/>
                  </a:schemeClr>
                </a:solidFill>
                <a:latin typeface="Times New Roman" pitchFamily="18" charset="0"/>
                <a:cs typeface="Times New Roman" pitchFamily="18" charset="0"/>
              </a:rPr>
              <a:t>Wojdan</a:t>
            </a:r>
            <a:r>
              <a:rPr lang="pl-PL" b="1" dirty="0">
                <a:solidFill>
                  <a:schemeClr val="bg2">
                    <a:lumMod val="50000"/>
                  </a:schemeClr>
                </a:solidFill>
                <a:latin typeface="Times New Roman" pitchFamily="18" charset="0"/>
                <a:cs typeface="Times New Roman" pitchFamily="18" charset="0"/>
              </a:rPr>
              <a:t> wraz z wychowankami  D. Hołuj, S. Kamiński, </a:t>
            </a:r>
            <a:r>
              <a:rPr lang="pl-PL" b="1" dirty="0" smtClean="0">
                <a:solidFill>
                  <a:schemeClr val="bg2">
                    <a:lumMod val="50000"/>
                  </a:schemeClr>
                </a:solidFill>
                <a:latin typeface="Times New Roman" pitchFamily="18" charset="0"/>
                <a:cs typeface="Times New Roman" pitchFamily="18" charset="0"/>
              </a:rPr>
              <a:t>         D</a:t>
            </a:r>
            <a:r>
              <a:rPr lang="pl-PL" b="1" dirty="0">
                <a:solidFill>
                  <a:schemeClr val="bg2">
                    <a:lumMod val="50000"/>
                  </a:schemeClr>
                </a:solidFill>
                <a:latin typeface="Times New Roman" pitchFamily="18" charset="0"/>
                <a:cs typeface="Times New Roman" pitchFamily="18" charset="0"/>
              </a:rPr>
              <a:t>. Grabiak, M. Bibrzycki, N. Wiśniowski, P. Smolka, K. Dłuski, </a:t>
            </a:r>
            <a:r>
              <a:rPr lang="pl-PL" b="1" dirty="0" smtClean="0">
                <a:solidFill>
                  <a:schemeClr val="bg2">
                    <a:lumMod val="50000"/>
                  </a:schemeClr>
                </a:solidFill>
                <a:latin typeface="Times New Roman" pitchFamily="18" charset="0"/>
                <a:cs typeface="Times New Roman" pitchFamily="18" charset="0"/>
              </a:rPr>
              <a:t>       M</a:t>
            </a:r>
            <a:r>
              <a:rPr lang="pl-PL" b="1" dirty="0">
                <a:solidFill>
                  <a:schemeClr val="bg2">
                    <a:lumMod val="50000"/>
                  </a:schemeClr>
                </a:solidFill>
                <a:latin typeface="Times New Roman" pitchFamily="18" charset="0"/>
                <a:cs typeface="Times New Roman" pitchFamily="18" charset="0"/>
              </a:rPr>
              <a:t>. Aranowski. Podczas spotkania wychowankowie zapoznali się </a:t>
            </a:r>
            <a:r>
              <a:rPr lang="pl-PL" b="1" dirty="0" smtClean="0">
                <a:solidFill>
                  <a:schemeClr val="bg2">
                    <a:lumMod val="50000"/>
                  </a:schemeClr>
                </a:solidFill>
                <a:latin typeface="Times New Roman" pitchFamily="18" charset="0"/>
                <a:cs typeface="Times New Roman" pitchFamily="18" charset="0"/>
              </a:rPr>
              <a:t>         z </a:t>
            </a:r>
            <a:r>
              <a:rPr lang="pl-PL" b="1" dirty="0">
                <a:solidFill>
                  <a:schemeClr val="bg2">
                    <a:lumMod val="50000"/>
                  </a:schemeClr>
                </a:solidFill>
                <a:latin typeface="Times New Roman" pitchFamily="18" charset="0"/>
                <a:cs typeface="Times New Roman" pitchFamily="18" charset="0"/>
              </a:rPr>
              <a:t>ofertą Ochotniczych Hufców Pracy, Mobilnych Centrów Informacji Zawodowej, Urzędów Pracy, wspomniano o Centrach Kształcenia Ustawicznego. Zachęcano do umiejętnego poszukiwania samego doradcy zawodowego  w w/w instytucjach. Zapoznano wychowanków z przydatnymi stronami internetowymi, </a:t>
            </a:r>
            <a:r>
              <a:rPr lang="pl-PL" b="1" dirty="0" smtClean="0">
                <a:solidFill>
                  <a:schemeClr val="bg2">
                    <a:lumMod val="50000"/>
                  </a:schemeClr>
                </a:solidFill>
                <a:latin typeface="Times New Roman" pitchFamily="18" charset="0"/>
                <a:cs typeface="Times New Roman" pitchFamily="18" charset="0"/>
              </a:rPr>
              <a:t>tj. m.in </a:t>
            </a:r>
            <a:r>
              <a:rPr lang="pl-PL" b="1" dirty="0">
                <a:solidFill>
                  <a:schemeClr val="bg2">
                    <a:lumMod val="50000"/>
                  </a:schemeClr>
                </a:solidFill>
                <a:latin typeface="Times New Roman" pitchFamily="18" charset="0"/>
                <a:cs typeface="Times New Roman" pitchFamily="18" charset="0"/>
              </a:rPr>
              <a:t>Portal Mobilności Zawodowej </a:t>
            </a:r>
            <a:r>
              <a:rPr lang="pl-PL" b="1" dirty="0" smtClean="0">
                <a:solidFill>
                  <a:schemeClr val="bg2">
                    <a:lumMod val="50000"/>
                  </a:schemeClr>
                </a:solidFill>
                <a:latin typeface="Times New Roman" pitchFamily="18" charset="0"/>
                <a:cs typeface="Times New Roman" pitchFamily="18" charset="0"/>
              </a:rPr>
              <a:t>EURES (www.eures.praca.gov.pl</a:t>
            </a:r>
            <a:r>
              <a:rPr lang="pl-PL" b="1" dirty="0">
                <a:solidFill>
                  <a:schemeClr val="bg2">
                    <a:lumMod val="50000"/>
                  </a:schemeClr>
                </a:solidFill>
                <a:latin typeface="Times New Roman" pitchFamily="18" charset="0"/>
                <a:cs typeface="Times New Roman" pitchFamily="18" charset="0"/>
              </a:rPr>
              <a:t>). Wychowankowie spotkali się także z przedstawicielkami Młodzieżowego Biura Pracy OHP, zapoznali się z aktualną ofertą </a:t>
            </a:r>
            <a:r>
              <a:rPr lang="pl-PL" b="1" dirty="0" smtClean="0">
                <a:solidFill>
                  <a:schemeClr val="bg2">
                    <a:lumMod val="50000"/>
                  </a:schemeClr>
                </a:solidFill>
                <a:latin typeface="Times New Roman" pitchFamily="18" charset="0"/>
                <a:cs typeface="Times New Roman" pitchFamily="18" charset="0"/>
              </a:rPr>
              <a:t>biura (www.mbp.pl</a:t>
            </a:r>
            <a:r>
              <a:rPr lang="pl-PL" b="1" dirty="0">
                <a:solidFill>
                  <a:schemeClr val="bg2">
                    <a:lumMod val="50000"/>
                  </a:schemeClr>
                </a:solidFill>
                <a:latin typeface="Times New Roman" pitchFamily="18" charset="0"/>
                <a:cs typeface="Times New Roman" pitchFamily="18" charset="0"/>
              </a:rPr>
              <a:t>), zaproszeni zostali na kolejne Targi Pracy.</a:t>
            </a:r>
          </a:p>
          <a:p>
            <a:pPr marL="0" indent="0">
              <a:buNone/>
            </a:pPr>
            <a:endParaRPr lang="pl-PL" dirty="0"/>
          </a:p>
        </p:txBody>
      </p:sp>
      <p:sp>
        <p:nvSpPr>
          <p:cNvPr id="3" name="Tytuł 2"/>
          <p:cNvSpPr>
            <a:spLocks noGrp="1"/>
          </p:cNvSpPr>
          <p:nvPr>
            <p:ph type="title"/>
          </p:nvPr>
        </p:nvSpPr>
        <p:spPr>
          <a:xfrm>
            <a:off x="457200" y="338328"/>
            <a:ext cx="7859216" cy="1252728"/>
          </a:xfrm>
        </p:spPr>
        <p:txBody>
          <a:bodyPr>
            <a:noAutofit/>
          </a:bodyPr>
          <a:lstStyle/>
          <a:p>
            <a:r>
              <a:rPr lang="pl-PL" sz="3600" b="1" dirty="0" smtClean="0"/>
              <a:t>MOBILNE CENTRUM INFORMACJI</a:t>
            </a:r>
            <a:br>
              <a:rPr lang="pl-PL" sz="3600" b="1" dirty="0" smtClean="0"/>
            </a:br>
            <a:r>
              <a:rPr lang="pl-PL" sz="3600" b="1" dirty="0" smtClean="0"/>
              <a:t> W BIELSKU - BIAŁEJ </a:t>
            </a:r>
            <a:endParaRPr lang="pl-PL" sz="3600"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88640"/>
            <a:ext cx="180020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3922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anim calcmode="lin" valueType="num">
                                      <p:cBhvr>
                                        <p:cTn id="8" dur="2000" fill="hold"/>
                                        <p:tgtEl>
                                          <p:spTgt spid="14338"/>
                                        </p:tgtEl>
                                        <p:attrNameLst>
                                          <p:attrName>ppt_w</p:attrName>
                                        </p:attrNameLst>
                                      </p:cBhvr>
                                      <p:tavLst>
                                        <p:tav tm="0" fmla="#ppt_w*sin(2.5*pi*$)">
                                          <p:val>
                                            <p:fltVal val="0"/>
                                          </p:val>
                                        </p:tav>
                                        <p:tav tm="100000">
                                          <p:val>
                                            <p:fltVal val="1"/>
                                          </p:val>
                                        </p:tav>
                                      </p:tavLst>
                                    </p:anim>
                                    <p:anim calcmode="lin" valueType="num">
                                      <p:cBhvr>
                                        <p:cTn id="9" dur="2000" fill="hold"/>
                                        <p:tgtEl>
                                          <p:spTgt spid="1433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circle(in)">
                                      <p:cBhvr>
                                        <p:cTn id="2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1520" y="2636912"/>
            <a:ext cx="4320480" cy="3903912"/>
          </a:xfrm>
          <a:prstGeom prst="rect">
            <a:avLst/>
          </a:prstGeom>
          <a:ln>
            <a:noFill/>
          </a:ln>
          <a:effectLst>
            <a:softEdge rad="112500"/>
          </a:effectLst>
        </p:spPr>
      </p:pic>
      <p:sp>
        <p:nvSpPr>
          <p:cNvPr id="3" name="Tytuł 2"/>
          <p:cNvSpPr>
            <a:spLocks noGrp="1"/>
          </p:cNvSpPr>
          <p:nvPr>
            <p:ph type="title"/>
          </p:nvPr>
        </p:nvSpPr>
        <p:spPr>
          <a:xfrm>
            <a:off x="395536" y="404664"/>
            <a:ext cx="8229600" cy="1584176"/>
          </a:xfrm>
        </p:spPr>
        <p:txBody>
          <a:bodyPr>
            <a:noAutofit/>
          </a:bodyPr>
          <a:lstStyle/>
          <a:p>
            <a:r>
              <a:rPr lang="pl-PL" sz="4000" b="1" dirty="0" smtClean="0"/>
              <a:t>SPOTKANIE Z DORADCĄ ZAWODOWYM</a:t>
            </a:r>
            <a:endParaRPr lang="pl-PL" sz="4000" b="1" dirty="0"/>
          </a:p>
        </p:txBody>
      </p:sp>
      <p:pic>
        <p:nvPicPr>
          <p:cNvPr id="5" name="Obraz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44008" y="2636912"/>
            <a:ext cx="4248472" cy="3903912"/>
          </a:xfrm>
          <a:prstGeom prst="rect">
            <a:avLst/>
          </a:prstGeom>
          <a:ln>
            <a:noFill/>
          </a:ln>
          <a:effectLst>
            <a:softEdge rad="112500"/>
          </a:effec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332656"/>
            <a:ext cx="1835696"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4094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anim calcmode="lin" valueType="num">
                                      <p:cBhvr>
                                        <p:cTn id="8" dur="2000" fill="hold"/>
                                        <p:tgtEl>
                                          <p:spTgt spid="15362"/>
                                        </p:tgtEl>
                                        <p:attrNameLst>
                                          <p:attrName>ppt_w</p:attrName>
                                        </p:attrNameLst>
                                      </p:cBhvr>
                                      <p:tavLst>
                                        <p:tav tm="0" fmla="#ppt_w*sin(2.5*pi*$)">
                                          <p:val>
                                            <p:fltVal val="0"/>
                                          </p:val>
                                        </p:tav>
                                        <p:tav tm="100000">
                                          <p:val>
                                            <p:fltVal val="1"/>
                                          </p:val>
                                        </p:tav>
                                      </p:tavLst>
                                    </p:anim>
                                    <p:anim calcmode="lin" valueType="num">
                                      <p:cBhvr>
                                        <p:cTn id="9" dur="2000" fill="hold"/>
                                        <p:tgtEl>
                                          <p:spTgt spid="1536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0" fill="hold"/>
                                        <p:tgtEl>
                                          <p:spTgt spid="4"/>
                                        </p:tgtEl>
                                        <p:attrNameLst>
                                          <p:attrName>ppt_w</p:attrName>
                                        </p:attrNameLst>
                                      </p:cBhvr>
                                      <p:tavLst>
                                        <p:tav tm="0" fmla="#ppt_w*sin(2.5*pi*$)">
                                          <p:val>
                                            <p:fltVal val="0"/>
                                          </p:val>
                                        </p:tav>
                                        <p:tav tm="100000">
                                          <p:val>
                                            <p:fltVal val="1"/>
                                          </p:val>
                                        </p:tav>
                                      </p:tavLst>
                                    </p:anim>
                                    <p:anim calcmode="lin" valueType="num">
                                      <p:cBhvr>
                                        <p:cTn id="23"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9" presetClass="entr" presetSubtype="1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0" fill="hold"/>
                                        <p:tgtEl>
                                          <p:spTgt spid="5"/>
                                        </p:tgtEl>
                                        <p:attrNameLst>
                                          <p:attrName>ppt_w</p:attrName>
                                        </p:attrNameLst>
                                      </p:cBhvr>
                                      <p:tavLst>
                                        <p:tav tm="0" fmla="#ppt_w*sin(2.5*pi*$)">
                                          <p:val>
                                            <p:fltVal val="0"/>
                                          </p:val>
                                        </p:tav>
                                        <p:tav tm="100000">
                                          <p:val>
                                            <p:fltVal val="1"/>
                                          </p:val>
                                        </p:tav>
                                      </p:tavLst>
                                    </p:anim>
                                    <p:anim calcmode="lin" valueType="num">
                                      <p:cBhvr>
                                        <p:cTn id="29"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1520" y="2204863"/>
            <a:ext cx="5616624" cy="4460899"/>
          </a:xfrm>
          <a:prstGeom prst="rect">
            <a:avLst/>
          </a:prstGeom>
          <a:ln>
            <a:noFill/>
          </a:ln>
          <a:effectLst>
            <a:softEdge rad="112500"/>
          </a:effectLst>
        </p:spPr>
      </p:pic>
      <p:sp>
        <p:nvSpPr>
          <p:cNvPr id="3" name="Tytuł 2"/>
          <p:cNvSpPr>
            <a:spLocks noGrp="1"/>
          </p:cNvSpPr>
          <p:nvPr>
            <p:ph type="title"/>
          </p:nvPr>
        </p:nvSpPr>
        <p:spPr>
          <a:xfrm>
            <a:off x="457200" y="338328"/>
            <a:ext cx="6995120" cy="1252728"/>
          </a:xfrm>
        </p:spPr>
        <p:txBody>
          <a:bodyPr>
            <a:normAutofit/>
          </a:bodyPr>
          <a:lstStyle/>
          <a:p>
            <a:r>
              <a:rPr lang="pl-PL" sz="3600" b="1" dirty="0" smtClean="0"/>
              <a:t>BIELSKIE </a:t>
            </a:r>
            <a:r>
              <a:rPr lang="pl-PL" sz="3600" b="1" dirty="0" smtClean="0"/>
              <a:t>CENTRUM  KSZTAŁCENIA USTAWICZNEGO I PRAKTYCZNEGO</a:t>
            </a:r>
            <a:endParaRPr lang="pl-PL" sz="36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260648"/>
            <a:ext cx="2054225"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40152" y="2348880"/>
            <a:ext cx="2952328" cy="2016224"/>
          </a:xfrm>
          <a:prstGeom prst="rect">
            <a:avLst/>
          </a:prstGeom>
          <a:ln>
            <a:noFill/>
          </a:ln>
          <a:effectLst>
            <a:softEdge rad="112500"/>
          </a:effectLst>
        </p:spPr>
      </p:pic>
      <p:pic>
        <p:nvPicPr>
          <p:cNvPr id="6" name="Obraz 5"/>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40152" y="4437112"/>
            <a:ext cx="2952328" cy="2194411"/>
          </a:xfrm>
          <a:prstGeom prst="rect">
            <a:avLst/>
          </a:prstGeom>
          <a:ln>
            <a:noFill/>
          </a:ln>
          <a:effectLst>
            <a:softEdge rad="112500"/>
          </a:effectLst>
        </p:spPr>
      </p:pic>
    </p:spTree>
    <p:extLst>
      <p:ext uri="{BB962C8B-B14F-4D97-AF65-F5344CB8AC3E}">
        <p14:creationId xmlns:p14="http://schemas.microsoft.com/office/powerpoint/2010/main" val="31691976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338328"/>
            <a:ext cx="7499176" cy="1252728"/>
          </a:xfrm>
        </p:spPr>
        <p:txBody>
          <a:bodyPr>
            <a:normAutofit fontScale="90000"/>
          </a:bodyPr>
          <a:lstStyle/>
          <a:p>
            <a:r>
              <a:rPr lang="pl-PL" b="1" dirty="0"/>
              <a:t>HARMONOGRAM TYGODNIA KARIERY</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74938"/>
            <a:ext cx="8640959" cy="392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104" y="260648"/>
            <a:ext cx="181182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1251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9512" y="1952782"/>
            <a:ext cx="4283968" cy="2412322"/>
          </a:xfrm>
          <a:prstGeom prst="rect">
            <a:avLst/>
          </a:prstGeom>
          <a:ln>
            <a:noFill/>
          </a:ln>
          <a:effectLst>
            <a:softEdge rad="112500"/>
          </a:effectLst>
        </p:spPr>
      </p:pic>
      <p:sp>
        <p:nvSpPr>
          <p:cNvPr id="3" name="Tytuł 2"/>
          <p:cNvSpPr>
            <a:spLocks noGrp="1"/>
          </p:cNvSpPr>
          <p:nvPr>
            <p:ph type="title"/>
          </p:nvPr>
        </p:nvSpPr>
        <p:spPr>
          <a:xfrm>
            <a:off x="251520" y="368660"/>
            <a:ext cx="7128792" cy="1440160"/>
          </a:xfrm>
        </p:spPr>
        <p:txBody>
          <a:bodyPr>
            <a:normAutofit/>
          </a:bodyPr>
          <a:lstStyle/>
          <a:p>
            <a:r>
              <a:rPr lang="pl-PL" sz="3600" b="1" dirty="0" smtClean="0"/>
              <a:t>INFORMACJA I PORADNICTWO ZAWODOWE W </a:t>
            </a:r>
            <a:r>
              <a:rPr lang="pl-PL" sz="3600" b="1" dirty="0" err="1" smtClean="0"/>
              <a:t>BCKUiP</a:t>
            </a:r>
            <a:endParaRPr lang="pl-PL" sz="36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60648"/>
            <a:ext cx="205172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9512" y="4365104"/>
            <a:ext cx="4283968" cy="2304256"/>
          </a:xfrm>
          <a:prstGeom prst="rect">
            <a:avLst/>
          </a:prstGeom>
          <a:ln>
            <a:noFill/>
          </a:ln>
          <a:effectLst>
            <a:softEdge rad="112500"/>
          </a:effectLst>
        </p:spPr>
      </p:pic>
      <p:pic>
        <p:nvPicPr>
          <p:cNvPr id="6" name="Obraz 5"/>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3480" y="1916832"/>
            <a:ext cx="4417168" cy="2448272"/>
          </a:xfrm>
          <a:prstGeom prst="rect">
            <a:avLst/>
          </a:prstGeom>
          <a:ln>
            <a:noFill/>
          </a:ln>
          <a:effectLst>
            <a:softEdge rad="112500"/>
          </a:effectLst>
        </p:spPr>
      </p:pic>
      <p:pic>
        <p:nvPicPr>
          <p:cNvPr id="7" name="Obraz 6"/>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3480" y="4365104"/>
            <a:ext cx="4429000" cy="2304256"/>
          </a:xfrm>
          <a:prstGeom prst="rect">
            <a:avLst/>
          </a:prstGeom>
          <a:ln>
            <a:noFill/>
          </a:ln>
          <a:effectLst>
            <a:softEdge rad="112500"/>
          </a:effectLst>
        </p:spPr>
      </p:pic>
    </p:spTree>
    <p:extLst>
      <p:ext uri="{BB962C8B-B14F-4D97-AF65-F5344CB8AC3E}">
        <p14:creationId xmlns:p14="http://schemas.microsoft.com/office/powerpoint/2010/main" val="40027452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ppt_w</p:attrName>
                                        </p:attrNameLst>
                                      </p:cBhvr>
                                      <p:tavLst>
                                        <p:tav tm="0" fmla="#ppt_w*sin(2.5*pi*$)">
                                          <p:val>
                                            <p:fltVal val="0"/>
                                          </p:val>
                                        </p:tav>
                                        <p:tav tm="100000">
                                          <p:val>
                                            <p:fltVal val="1"/>
                                          </p:val>
                                        </p:tav>
                                      </p:tavLst>
                                    </p:anim>
                                    <p:anim calcmode="lin" valueType="num">
                                      <p:cBhvr>
                                        <p:cTn id="9"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8433" y="620688"/>
            <a:ext cx="7272808" cy="2304256"/>
          </a:xfrm>
        </p:spPr>
        <p:txBody>
          <a:bodyPr>
            <a:noAutofit/>
          </a:bodyPr>
          <a:lstStyle/>
          <a:p>
            <a:r>
              <a:rPr lang="pl-PL" sz="3200" b="1" dirty="0" smtClean="0"/>
              <a:t>STACJA POGOTOWIA RATUNKOWEGO W JASIENICY- POZNAJEMY ZAWODY: RATOWNIK MEDYCZNY, KIEROWCA KARETKI POGOTOWIA</a:t>
            </a:r>
            <a:endParaRPr lang="pl-PL" sz="3200" b="1" dirty="0"/>
          </a:p>
        </p:txBody>
      </p:sp>
      <p:sp>
        <p:nvSpPr>
          <p:cNvPr id="4" name="Prostokąt 3"/>
          <p:cNvSpPr/>
          <p:nvPr/>
        </p:nvSpPr>
        <p:spPr>
          <a:xfrm>
            <a:off x="179512" y="2636912"/>
            <a:ext cx="8640960" cy="3785652"/>
          </a:xfrm>
          <a:prstGeom prst="rect">
            <a:avLst/>
          </a:prstGeom>
        </p:spPr>
        <p:txBody>
          <a:bodyPr wrap="square">
            <a:spAutoFit/>
          </a:bodyPr>
          <a:lstStyle/>
          <a:p>
            <a:pPr algn="just"/>
            <a:r>
              <a:rPr lang="pl-PL" sz="2400" b="1" dirty="0">
                <a:latin typeface="Times New Roman" pitchFamily="18" charset="0"/>
                <a:cs typeface="Times New Roman" pitchFamily="18" charset="0"/>
              </a:rPr>
              <a:t>	</a:t>
            </a:r>
            <a:r>
              <a:rPr lang="pl-PL" sz="2400" b="1" dirty="0" smtClean="0">
                <a:solidFill>
                  <a:schemeClr val="bg2">
                    <a:lumMod val="50000"/>
                  </a:schemeClr>
                </a:solidFill>
                <a:latin typeface="Times New Roman" pitchFamily="18" charset="0"/>
                <a:cs typeface="Times New Roman" pitchFamily="18" charset="0"/>
              </a:rPr>
              <a:t>Piątek 23.X.2015 r. godz. 16.00 - 18.00 „Stacja </a:t>
            </a:r>
            <a:r>
              <a:rPr lang="pl-PL" sz="2400" b="1" dirty="0">
                <a:solidFill>
                  <a:schemeClr val="bg2">
                    <a:lumMod val="50000"/>
                  </a:schemeClr>
                </a:solidFill>
                <a:latin typeface="Times New Roman" pitchFamily="18" charset="0"/>
                <a:cs typeface="Times New Roman" pitchFamily="18" charset="0"/>
              </a:rPr>
              <a:t>Pogotowia Ratunkowego w </a:t>
            </a:r>
            <a:r>
              <a:rPr lang="pl-PL" sz="2400" b="1" dirty="0" smtClean="0">
                <a:solidFill>
                  <a:schemeClr val="bg2">
                    <a:lumMod val="50000"/>
                  </a:schemeClr>
                </a:solidFill>
                <a:latin typeface="Times New Roman" pitchFamily="18" charset="0"/>
                <a:cs typeface="Times New Roman" pitchFamily="18" charset="0"/>
              </a:rPr>
              <a:t>Jasienicy” - </a:t>
            </a:r>
            <a:r>
              <a:rPr lang="pl-PL" sz="2400" b="1" dirty="0">
                <a:solidFill>
                  <a:schemeClr val="bg2">
                    <a:lumMod val="50000"/>
                  </a:schemeClr>
                </a:solidFill>
                <a:latin typeface="Times New Roman" pitchFamily="18" charset="0"/>
                <a:cs typeface="Times New Roman" pitchFamily="18" charset="0"/>
              </a:rPr>
              <a:t>opiekun </a:t>
            </a:r>
            <a:r>
              <a:rPr lang="pl-PL" sz="2400" b="1" dirty="0" smtClean="0">
                <a:solidFill>
                  <a:schemeClr val="bg2">
                    <a:lumMod val="50000"/>
                  </a:schemeClr>
                </a:solidFill>
                <a:latin typeface="Times New Roman" pitchFamily="18" charset="0"/>
                <a:cs typeface="Times New Roman" pitchFamily="18" charset="0"/>
              </a:rPr>
              <a:t>wycieczki </a:t>
            </a:r>
            <a:r>
              <a:rPr lang="pl-PL" sz="2400" b="1" dirty="0">
                <a:solidFill>
                  <a:schemeClr val="bg2">
                    <a:lumMod val="50000"/>
                  </a:schemeClr>
                </a:solidFill>
                <a:latin typeface="Times New Roman" pitchFamily="18" charset="0"/>
                <a:cs typeface="Times New Roman" pitchFamily="18" charset="0"/>
              </a:rPr>
              <a:t>Joanna </a:t>
            </a:r>
            <a:r>
              <a:rPr lang="pl-PL" sz="2400" b="1" dirty="0" err="1" smtClean="0">
                <a:solidFill>
                  <a:schemeClr val="bg2">
                    <a:lumMod val="50000"/>
                  </a:schemeClr>
                </a:solidFill>
                <a:latin typeface="Times New Roman" pitchFamily="18" charset="0"/>
                <a:cs typeface="Times New Roman" pitchFamily="18" charset="0"/>
              </a:rPr>
              <a:t>Wojdan</a:t>
            </a:r>
            <a:r>
              <a:rPr lang="pl-PL" sz="2400" b="1" dirty="0" smtClean="0">
                <a:solidFill>
                  <a:schemeClr val="bg2">
                    <a:lumMod val="50000"/>
                  </a:schemeClr>
                </a:solidFill>
                <a:latin typeface="Times New Roman" pitchFamily="18" charset="0"/>
                <a:cs typeface="Times New Roman" pitchFamily="18" charset="0"/>
              </a:rPr>
              <a:t>. </a:t>
            </a:r>
            <a:r>
              <a:rPr lang="pl-PL" sz="2400" b="1" dirty="0">
                <a:solidFill>
                  <a:schemeClr val="bg2">
                    <a:lumMod val="50000"/>
                  </a:schemeClr>
                </a:solidFill>
                <a:latin typeface="Times New Roman" pitchFamily="18" charset="0"/>
                <a:cs typeface="Times New Roman" pitchFamily="18" charset="0"/>
              </a:rPr>
              <a:t>P</a:t>
            </a:r>
            <a:r>
              <a:rPr lang="pl-PL" sz="2400" b="1" dirty="0" smtClean="0">
                <a:solidFill>
                  <a:schemeClr val="bg2">
                    <a:lumMod val="50000"/>
                  </a:schemeClr>
                </a:solidFill>
                <a:latin typeface="Times New Roman" pitchFamily="18" charset="0"/>
                <a:cs typeface="Times New Roman" pitchFamily="18" charset="0"/>
              </a:rPr>
              <a:t>oznajemy zawody: </a:t>
            </a:r>
            <a:r>
              <a:rPr lang="pl-PL" sz="2400" b="1" dirty="0">
                <a:solidFill>
                  <a:schemeClr val="bg2">
                    <a:lumMod val="50000"/>
                  </a:schemeClr>
                </a:solidFill>
                <a:latin typeface="Times New Roman" pitchFamily="18" charset="0"/>
                <a:cs typeface="Times New Roman" pitchFamily="18" charset="0"/>
              </a:rPr>
              <a:t>ratownik medyczny, kierowca karetki pogotowia. Wychowankowie uczestniczący D. </a:t>
            </a:r>
            <a:r>
              <a:rPr lang="pl-PL" sz="2400" b="1" dirty="0" err="1">
                <a:solidFill>
                  <a:schemeClr val="bg2">
                    <a:lumMod val="50000"/>
                  </a:schemeClr>
                </a:solidFill>
                <a:latin typeface="Times New Roman" pitchFamily="18" charset="0"/>
                <a:cs typeface="Times New Roman" pitchFamily="18" charset="0"/>
              </a:rPr>
              <a:t>Wyleżuch</a:t>
            </a:r>
            <a:r>
              <a:rPr lang="pl-PL" sz="2400" b="1" dirty="0">
                <a:solidFill>
                  <a:schemeClr val="bg2">
                    <a:lumMod val="50000"/>
                  </a:schemeClr>
                </a:solidFill>
                <a:latin typeface="Times New Roman" pitchFamily="18" charset="0"/>
                <a:cs typeface="Times New Roman" pitchFamily="18" charset="0"/>
              </a:rPr>
              <a:t>, </a:t>
            </a:r>
            <a:r>
              <a:rPr lang="pl-PL" sz="2400" b="1" dirty="0" smtClean="0">
                <a:solidFill>
                  <a:schemeClr val="bg2">
                    <a:lumMod val="50000"/>
                  </a:schemeClr>
                </a:solidFill>
                <a:latin typeface="Times New Roman" pitchFamily="18" charset="0"/>
                <a:cs typeface="Times New Roman" pitchFamily="18" charset="0"/>
              </a:rPr>
              <a:t>          M</a:t>
            </a:r>
            <a:r>
              <a:rPr lang="pl-PL" sz="2400" b="1" dirty="0">
                <a:solidFill>
                  <a:schemeClr val="bg2">
                    <a:lumMod val="50000"/>
                  </a:schemeClr>
                </a:solidFill>
                <a:latin typeface="Times New Roman" pitchFamily="18" charset="0"/>
                <a:cs typeface="Times New Roman" pitchFamily="18" charset="0"/>
              </a:rPr>
              <a:t>. Bibrzycki, K. Boroń, P. Smolka, T. Migdał, M. Piorun, </a:t>
            </a:r>
            <a:r>
              <a:rPr lang="pl-PL" sz="2400" b="1" dirty="0" smtClean="0">
                <a:solidFill>
                  <a:schemeClr val="bg2">
                    <a:lumMod val="50000"/>
                  </a:schemeClr>
                </a:solidFill>
                <a:latin typeface="Times New Roman" pitchFamily="18" charset="0"/>
                <a:cs typeface="Times New Roman" pitchFamily="18" charset="0"/>
              </a:rPr>
              <a:t>        K</a:t>
            </a:r>
            <a:r>
              <a:rPr lang="pl-PL" sz="2400" b="1" dirty="0">
                <a:solidFill>
                  <a:schemeClr val="bg2">
                    <a:lumMod val="50000"/>
                  </a:schemeClr>
                </a:solidFill>
                <a:latin typeface="Times New Roman" pitchFamily="18" charset="0"/>
                <a:cs typeface="Times New Roman" pitchFamily="18" charset="0"/>
              </a:rPr>
              <a:t>. Dłuski, N. Wiśniowski. Podczas spotkania z ratownikami medycznymi wychowankowie zapoznali się z wyposażeniem karetki pogotowia, z wyposażeniem plecaka ratownika, </a:t>
            </a:r>
            <a:r>
              <a:rPr lang="pl-PL" sz="2400" b="1" dirty="0" smtClean="0">
                <a:solidFill>
                  <a:schemeClr val="bg2">
                    <a:lumMod val="50000"/>
                  </a:schemeClr>
                </a:solidFill>
                <a:latin typeface="Times New Roman" pitchFamily="18" charset="0"/>
                <a:cs typeface="Times New Roman" pitchFamily="18" charset="0"/>
              </a:rPr>
              <a:t>               z uprawnieniami, </a:t>
            </a:r>
            <a:r>
              <a:rPr lang="pl-PL" sz="2400" b="1" dirty="0">
                <a:solidFill>
                  <a:schemeClr val="bg2">
                    <a:lumMod val="50000"/>
                  </a:schemeClr>
                </a:solidFill>
                <a:latin typeface="Times New Roman" pitchFamily="18" charset="0"/>
                <a:cs typeface="Times New Roman" pitchFamily="18" charset="0"/>
              </a:rPr>
              <a:t>jakie mają ratownicy medyczni podczas akcji ratowniczej.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314544"/>
            <a:ext cx="2018184" cy="181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5400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anim calcmode="lin" valueType="num">
                                      <p:cBhvr>
                                        <p:cTn id="8" dur="2000" fill="hold"/>
                                        <p:tgtEl>
                                          <p:spTgt spid="6146"/>
                                        </p:tgtEl>
                                        <p:attrNameLst>
                                          <p:attrName>ppt_w</p:attrName>
                                        </p:attrNameLst>
                                      </p:cBhvr>
                                      <p:tavLst>
                                        <p:tav tm="0" fmla="#ppt_w*sin(2.5*pi*$)">
                                          <p:val>
                                            <p:fltVal val="0"/>
                                          </p:val>
                                        </p:tav>
                                        <p:tav tm="100000">
                                          <p:val>
                                            <p:fltVal val="1"/>
                                          </p:val>
                                        </p:tav>
                                      </p:tavLst>
                                    </p:anim>
                                    <p:anim calcmode="lin" valueType="num">
                                      <p:cBhvr>
                                        <p:cTn id="9" dur="2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style.rotation</p:attrName>
                                        </p:attrNameLst>
                                      </p:cBhvr>
                                      <p:tavLst>
                                        <p:tav tm="0">
                                          <p:val>
                                            <p:fltVal val="720"/>
                                          </p:val>
                                        </p:tav>
                                        <p:tav tm="100000">
                                          <p:val>
                                            <p:fltVal val="0"/>
                                          </p:val>
                                        </p:tav>
                                      </p:tavLst>
                                    </p:anim>
                                    <p:anim calcmode="lin" valueType="num">
                                      <p:cBhvr>
                                        <p:cTn id="16" dur="2000" fill="hold"/>
                                        <p:tgtEl>
                                          <p:spTgt spid="2"/>
                                        </p:tgtEl>
                                        <p:attrNameLst>
                                          <p:attrName>ppt_h</p:attrName>
                                        </p:attrNameLst>
                                      </p:cBhvr>
                                      <p:tavLst>
                                        <p:tav tm="0">
                                          <p:val>
                                            <p:fltVal val="0"/>
                                          </p:val>
                                        </p:tav>
                                        <p:tav tm="100000">
                                          <p:val>
                                            <p:strVal val="#ppt_h"/>
                                          </p:val>
                                        </p:tav>
                                      </p:tavLst>
                                    </p:anim>
                                    <p:anim calcmode="lin" valueType="num">
                                      <p:cBhvr>
                                        <p:cTn id="17"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338328"/>
            <a:ext cx="6851104" cy="1578504"/>
          </a:xfrm>
        </p:spPr>
        <p:txBody>
          <a:bodyPr>
            <a:normAutofit/>
          </a:bodyPr>
          <a:lstStyle/>
          <a:p>
            <a:r>
              <a:rPr lang="pl-PL" sz="3600" b="1" dirty="0"/>
              <a:t>ZAWODY: RATOWNIK MEDYCZNY, KIEROWCA KARETKI POGOTOWIA</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25" y="404664"/>
            <a:ext cx="19208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3262" y="2080264"/>
            <a:ext cx="4318738" cy="2208639"/>
          </a:xfrm>
          <a:prstGeom prst="rect">
            <a:avLst/>
          </a:prstGeom>
          <a:ln>
            <a:noFill/>
          </a:ln>
          <a:effectLst>
            <a:softEdge rad="112500"/>
          </a:effectLst>
        </p:spPr>
      </p:pic>
      <p:pic>
        <p:nvPicPr>
          <p:cNvPr id="6" name="Obraz 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72000" y="2110426"/>
            <a:ext cx="4320478" cy="2182670"/>
          </a:xfrm>
          <a:prstGeom prst="rect">
            <a:avLst/>
          </a:prstGeom>
          <a:ln>
            <a:noFill/>
          </a:ln>
          <a:effectLst>
            <a:softEdge rad="112500"/>
          </a:effectLst>
        </p:spPr>
      </p:pic>
      <p:pic>
        <p:nvPicPr>
          <p:cNvPr id="7" name="Obraz 6"/>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72000" y="4293096"/>
            <a:ext cx="4320479" cy="2376264"/>
          </a:xfrm>
          <a:prstGeom prst="rect">
            <a:avLst/>
          </a:prstGeom>
          <a:ln>
            <a:noFill/>
          </a:ln>
          <a:effectLst>
            <a:softEdge rad="112500"/>
          </a:effectLst>
        </p:spPr>
      </p:pic>
      <p:pic>
        <p:nvPicPr>
          <p:cNvPr id="8" name="Obraz 7"/>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1520" y="4293096"/>
            <a:ext cx="4320480" cy="2376264"/>
          </a:xfrm>
          <a:prstGeom prst="rect">
            <a:avLst/>
          </a:prstGeom>
          <a:ln>
            <a:noFill/>
          </a:ln>
          <a:effectLst>
            <a:softEdge rad="112500"/>
          </a:effectLst>
        </p:spPr>
      </p:pic>
    </p:spTree>
    <p:extLst>
      <p:ext uri="{BB962C8B-B14F-4D97-AF65-F5344CB8AC3E}">
        <p14:creationId xmlns:p14="http://schemas.microsoft.com/office/powerpoint/2010/main" val="39437784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anim calcmode="lin" valueType="num">
                                      <p:cBhvr>
                                        <p:cTn id="8" dur="2000" fill="hold"/>
                                        <p:tgtEl>
                                          <p:spTgt spid="7170"/>
                                        </p:tgtEl>
                                        <p:attrNameLst>
                                          <p:attrName>ppt_w</p:attrName>
                                        </p:attrNameLst>
                                      </p:cBhvr>
                                      <p:tavLst>
                                        <p:tav tm="0" fmla="#ppt_w*sin(2.5*pi*$)">
                                          <p:val>
                                            <p:fltVal val="0"/>
                                          </p:val>
                                        </p:tav>
                                        <p:tav tm="100000">
                                          <p:val>
                                            <p:fltVal val="1"/>
                                          </p:val>
                                        </p:tav>
                                      </p:tavLst>
                                    </p:anim>
                                    <p:anim calcmode="lin" valueType="num">
                                      <p:cBhvr>
                                        <p:cTn id="9"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style.rotation</p:attrName>
                                        </p:attrNameLst>
                                      </p:cBhvr>
                                      <p:tavLst>
                                        <p:tav tm="0">
                                          <p:val>
                                            <p:fltVal val="720"/>
                                          </p:val>
                                        </p:tav>
                                        <p:tav tm="100000">
                                          <p:val>
                                            <p:fltVal val="0"/>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 calcmode="lin" valueType="num">
                                      <p:cBhvr>
                                        <p:cTn id="17"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2132856"/>
            <a:ext cx="8640959" cy="4392488"/>
          </a:xfrm>
        </p:spPr>
        <p:txBody>
          <a:bodyPr>
            <a:normAutofit fontScale="92500"/>
          </a:bodyPr>
          <a:lstStyle/>
          <a:p>
            <a:pPr marL="0" indent="0" algn="just">
              <a:buNone/>
            </a:pPr>
            <a:r>
              <a:rPr lang="pl-PL" dirty="0">
                <a:latin typeface="Times New Roman" pitchFamily="18" charset="0"/>
                <a:cs typeface="Times New Roman" pitchFamily="18" charset="0"/>
              </a:rPr>
              <a:t>	</a:t>
            </a:r>
            <a:r>
              <a:rPr lang="pl-PL" b="1" dirty="0" smtClean="0">
                <a:solidFill>
                  <a:schemeClr val="bg2">
                    <a:lumMod val="50000"/>
                  </a:schemeClr>
                </a:solidFill>
                <a:latin typeface="Times New Roman" pitchFamily="18" charset="0"/>
                <a:cs typeface="Times New Roman" pitchFamily="18" charset="0"/>
              </a:rPr>
              <a:t>Sobota 24.X.2015 r. „Grupy </a:t>
            </a:r>
            <a:r>
              <a:rPr lang="pl-PL" b="1" dirty="0">
                <a:solidFill>
                  <a:schemeClr val="bg2">
                    <a:lumMod val="50000"/>
                  </a:schemeClr>
                </a:solidFill>
                <a:latin typeface="Times New Roman" pitchFamily="18" charset="0"/>
                <a:cs typeface="Times New Roman" pitchFamily="18" charset="0"/>
              </a:rPr>
              <a:t>wychowawcze </a:t>
            </a:r>
            <a:r>
              <a:rPr lang="pl-PL" b="1" dirty="0" smtClean="0">
                <a:solidFill>
                  <a:schemeClr val="bg2">
                    <a:lumMod val="50000"/>
                  </a:schemeClr>
                </a:solidFill>
                <a:latin typeface="Times New Roman" pitchFamily="18" charset="0"/>
                <a:cs typeface="Times New Roman" pitchFamily="18" charset="0"/>
              </a:rPr>
              <a:t>internatu - </a:t>
            </a:r>
            <a:r>
              <a:rPr lang="pl-PL" b="1" dirty="0">
                <a:solidFill>
                  <a:schemeClr val="bg2">
                    <a:lumMod val="50000"/>
                  </a:schemeClr>
                </a:solidFill>
                <a:latin typeface="Times New Roman" pitchFamily="18" charset="0"/>
                <a:cs typeface="Times New Roman" pitchFamily="18" charset="0"/>
              </a:rPr>
              <a:t>Rok </a:t>
            </a:r>
            <a:r>
              <a:rPr lang="pl-PL" b="1" dirty="0" smtClean="0">
                <a:solidFill>
                  <a:schemeClr val="bg2">
                    <a:lumMod val="50000"/>
                  </a:schemeClr>
                </a:solidFill>
                <a:latin typeface="Times New Roman" pitchFamily="18" charset="0"/>
                <a:cs typeface="Times New Roman" pitchFamily="18" charset="0"/>
              </a:rPr>
              <a:t>zawodowców” - </a:t>
            </a:r>
            <a:r>
              <a:rPr lang="pl-PL" b="1" dirty="0">
                <a:solidFill>
                  <a:schemeClr val="bg2">
                    <a:lumMod val="50000"/>
                  </a:schemeClr>
                </a:solidFill>
                <a:latin typeface="Times New Roman" pitchFamily="18" charset="0"/>
                <a:cs typeface="Times New Roman" pitchFamily="18" charset="0"/>
              </a:rPr>
              <a:t>promowanie szkół </a:t>
            </a:r>
            <a:r>
              <a:rPr lang="pl-PL" b="1" dirty="0" smtClean="0">
                <a:solidFill>
                  <a:schemeClr val="bg2">
                    <a:lumMod val="50000"/>
                  </a:schemeClr>
                </a:solidFill>
                <a:latin typeface="Times New Roman" pitchFamily="18" charset="0"/>
                <a:cs typeface="Times New Roman" pitchFamily="18" charset="0"/>
              </a:rPr>
              <a:t>zawodowych, </a:t>
            </a:r>
            <a:r>
              <a:rPr lang="pl-PL" b="1" dirty="0">
                <a:solidFill>
                  <a:schemeClr val="bg2">
                    <a:lumMod val="50000"/>
                  </a:schemeClr>
                </a:solidFill>
                <a:latin typeface="Times New Roman" pitchFamily="18" charset="0"/>
                <a:cs typeface="Times New Roman" pitchFamily="18" charset="0"/>
              </a:rPr>
              <a:t>filmy </a:t>
            </a:r>
            <a:r>
              <a:rPr lang="pl-PL" b="1" dirty="0" err="1" smtClean="0">
                <a:solidFill>
                  <a:schemeClr val="bg2">
                    <a:lumMod val="50000"/>
                  </a:schemeClr>
                </a:solidFill>
                <a:latin typeface="Times New Roman" pitchFamily="18" charset="0"/>
                <a:cs typeface="Times New Roman" pitchFamily="18" charset="0"/>
              </a:rPr>
              <a:t>zawodoznawcze</a:t>
            </a:r>
            <a:r>
              <a:rPr lang="pl-PL" b="1" dirty="0" smtClean="0">
                <a:solidFill>
                  <a:schemeClr val="bg2">
                    <a:lumMod val="50000"/>
                  </a:schemeClr>
                </a:solidFill>
                <a:latin typeface="Times New Roman" pitchFamily="18" charset="0"/>
                <a:cs typeface="Times New Roman" pitchFamily="18" charset="0"/>
              </a:rPr>
              <a:t> - </a:t>
            </a:r>
            <a:r>
              <a:rPr lang="pl-PL" b="1" dirty="0">
                <a:solidFill>
                  <a:schemeClr val="bg2">
                    <a:lumMod val="50000"/>
                  </a:schemeClr>
                </a:solidFill>
                <a:latin typeface="Times New Roman" pitchFamily="18" charset="0"/>
                <a:cs typeface="Times New Roman" pitchFamily="18" charset="0"/>
              </a:rPr>
              <a:t>KOWEZIU. Podsumowanie </a:t>
            </a:r>
            <a:r>
              <a:rPr lang="pl-PL" b="1" dirty="0" smtClean="0">
                <a:solidFill>
                  <a:schemeClr val="bg2">
                    <a:lumMod val="50000"/>
                  </a:schemeClr>
                </a:solidFill>
                <a:latin typeface="Times New Roman" pitchFamily="18" charset="0"/>
                <a:cs typeface="Times New Roman" pitchFamily="18" charset="0"/>
              </a:rPr>
              <a:t>oraz dyskusje </a:t>
            </a:r>
            <a:r>
              <a:rPr lang="pl-PL" b="1" dirty="0">
                <a:solidFill>
                  <a:schemeClr val="bg2">
                    <a:lumMod val="50000"/>
                  </a:schemeClr>
                </a:solidFill>
                <a:latin typeface="Times New Roman" pitchFamily="18" charset="0"/>
                <a:cs typeface="Times New Roman" pitchFamily="18" charset="0"/>
              </a:rPr>
              <a:t>z wychowankami</a:t>
            </a:r>
            <a:r>
              <a:rPr lang="pl-PL" b="1" dirty="0" smtClean="0">
                <a:solidFill>
                  <a:schemeClr val="bg2">
                    <a:lumMod val="50000"/>
                  </a:schemeClr>
                </a:solidFill>
                <a:latin typeface="Times New Roman" pitchFamily="18" charset="0"/>
                <a:cs typeface="Times New Roman" pitchFamily="18" charset="0"/>
              </a:rPr>
              <a:t>.</a:t>
            </a:r>
            <a:r>
              <a:rPr lang="pl-PL" b="1" dirty="0">
                <a:solidFill>
                  <a:schemeClr val="bg2">
                    <a:lumMod val="50000"/>
                  </a:schemeClr>
                </a:solidFill>
                <a:latin typeface="Times New Roman" pitchFamily="18" charset="0"/>
                <a:cs typeface="Times New Roman" pitchFamily="18" charset="0"/>
              </a:rPr>
              <a:t> Podsumowując  ten pierwszy Tydzień Kariery w MOW stwierdzić należy, iż wychowankowie </a:t>
            </a:r>
            <a:r>
              <a:rPr lang="pl-PL" b="1" dirty="0" smtClean="0">
                <a:solidFill>
                  <a:schemeClr val="bg2">
                    <a:lumMod val="50000"/>
                  </a:schemeClr>
                </a:solidFill>
                <a:latin typeface="Times New Roman" pitchFamily="18" charset="0"/>
                <a:cs typeface="Times New Roman" pitchFamily="18" charset="0"/>
              </a:rPr>
              <a:t>z </a:t>
            </a:r>
            <a:r>
              <a:rPr lang="pl-PL" b="1" dirty="0">
                <a:solidFill>
                  <a:schemeClr val="bg2">
                    <a:lumMod val="50000"/>
                  </a:schemeClr>
                </a:solidFill>
                <a:latin typeface="Times New Roman" pitchFamily="18" charset="0"/>
                <a:cs typeface="Times New Roman" pitchFamily="18" charset="0"/>
              </a:rPr>
              <a:t>zainteresowaniem uczestniczyli </a:t>
            </a:r>
            <a:r>
              <a:rPr lang="pl-PL" b="1" dirty="0" smtClean="0">
                <a:solidFill>
                  <a:schemeClr val="bg2">
                    <a:lumMod val="50000"/>
                  </a:schemeClr>
                </a:solidFill>
                <a:latin typeface="Times New Roman" pitchFamily="18" charset="0"/>
                <a:cs typeface="Times New Roman" pitchFamily="18" charset="0"/>
              </a:rPr>
              <a:t>                 w </a:t>
            </a:r>
            <a:r>
              <a:rPr lang="pl-PL" b="1" dirty="0">
                <a:solidFill>
                  <a:schemeClr val="bg2">
                    <a:lumMod val="50000"/>
                  </a:schemeClr>
                </a:solidFill>
                <a:latin typeface="Times New Roman" pitchFamily="18" charset="0"/>
                <a:cs typeface="Times New Roman" pitchFamily="18" charset="0"/>
              </a:rPr>
              <a:t>zorganizowanych zajęciach i wycieczkach </a:t>
            </a:r>
            <a:r>
              <a:rPr lang="pl-PL" b="1" dirty="0" err="1" smtClean="0">
                <a:solidFill>
                  <a:schemeClr val="bg2">
                    <a:lumMod val="50000"/>
                  </a:schemeClr>
                </a:solidFill>
                <a:latin typeface="Times New Roman" pitchFamily="18" charset="0"/>
                <a:cs typeface="Times New Roman" pitchFamily="18" charset="0"/>
              </a:rPr>
              <a:t>zawodoznawczych</a:t>
            </a:r>
            <a:r>
              <a:rPr lang="pl-PL" b="1" dirty="0" smtClean="0">
                <a:solidFill>
                  <a:schemeClr val="bg2">
                    <a:lumMod val="50000"/>
                  </a:schemeClr>
                </a:solidFill>
                <a:latin typeface="Times New Roman" pitchFamily="18" charset="0"/>
                <a:cs typeface="Times New Roman" pitchFamily="18" charset="0"/>
              </a:rPr>
              <a:t>. Dopytywali </a:t>
            </a:r>
            <a:r>
              <a:rPr lang="pl-PL" b="1" dirty="0">
                <a:solidFill>
                  <a:schemeClr val="bg2">
                    <a:lumMod val="50000"/>
                  </a:schemeClr>
                </a:solidFill>
                <a:latin typeface="Times New Roman" pitchFamily="18" charset="0"/>
                <a:cs typeface="Times New Roman" pitchFamily="18" charset="0"/>
              </a:rPr>
              <a:t>o częstsze tego typu zajęcia, szczególnie te praktyczne, pozwalające zapoznać się konkretnym zawodem. </a:t>
            </a:r>
            <a:r>
              <a:rPr lang="pl-PL" b="1" dirty="0" smtClean="0">
                <a:solidFill>
                  <a:schemeClr val="bg2">
                    <a:lumMod val="50000"/>
                  </a:schemeClr>
                </a:solidFill>
                <a:latin typeface="Times New Roman" pitchFamily="18" charset="0"/>
                <a:cs typeface="Times New Roman" pitchFamily="18" charset="0"/>
              </a:rPr>
              <a:t>Ogólnopolski </a:t>
            </a:r>
            <a:r>
              <a:rPr lang="pl-PL" b="1" dirty="0">
                <a:solidFill>
                  <a:schemeClr val="bg2">
                    <a:lumMod val="50000"/>
                  </a:schemeClr>
                </a:solidFill>
                <a:latin typeface="Times New Roman" pitchFamily="18" charset="0"/>
                <a:cs typeface="Times New Roman" pitchFamily="18" charset="0"/>
              </a:rPr>
              <a:t>Tydzień Kariery nie udałby się także bez wsparcia nauczycieli </a:t>
            </a:r>
            <a:r>
              <a:rPr lang="pl-PL" b="1" dirty="0" smtClean="0">
                <a:solidFill>
                  <a:schemeClr val="bg2">
                    <a:lumMod val="50000"/>
                  </a:schemeClr>
                </a:solidFill>
                <a:latin typeface="Times New Roman" pitchFamily="18" charset="0"/>
                <a:cs typeface="Times New Roman" pitchFamily="18" charset="0"/>
              </a:rPr>
              <a:t>               i </a:t>
            </a:r>
            <a:r>
              <a:rPr lang="pl-PL" b="1" dirty="0">
                <a:solidFill>
                  <a:schemeClr val="bg2">
                    <a:lumMod val="50000"/>
                  </a:schemeClr>
                </a:solidFill>
                <a:latin typeface="Times New Roman" pitchFamily="18" charset="0"/>
                <a:cs typeface="Times New Roman" pitchFamily="18" charset="0"/>
              </a:rPr>
              <a:t>wychowawców oraz Kierownictwa </a:t>
            </a:r>
            <a:r>
              <a:rPr lang="pl-PL" b="1" dirty="0" smtClean="0">
                <a:solidFill>
                  <a:schemeClr val="bg2">
                    <a:lumMod val="50000"/>
                  </a:schemeClr>
                </a:solidFill>
                <a:latin typeface="Times New Roman" pitchFamily="18" charset="0"/>
                <a:cs typeface="Times New Roman" pitchFamily="18" charset="0"/>
              </a:rPr>
              <a:t>MOW.</a:t>
            </a:r>
          </a:p>
          <a:p>
            <a:pPr marL="0" indent="0" algn="just">
              <a:buNone/>
            </a:pPr>
            <a:endParaRPr lang="pl-PL" dirty="0">
              <a:latin typeface="Times New Roman" pitchFamily="18" charset="0"/>
              <a:cs typeface="Times New Roman" pitchFamily="18" charset="0"/>
            </a:endParaRPr>
          </a:p>
          <a:p>
            <a:pPr marL="0" indent="0" algn="just">
              <a:buNone/>
            </a:pPr>
            <a:r>
              <a:rPr lang="pl-PL" dirty="0" smtClean="0">
                <a:latin typeface="Times New Roman" pitchFamily="18" charset="0"/>
                <a:cs typeface="Times New Roman" pitchFamily="18" charset="0"/>
              </a:rPr>
              <a:t> </a:t>
            </a:r>
            <a:r>
              <a:rPr lang="pl-PL" sz="2800" b="1" dirty="0" smtClean="0">
                <a:solidFill>
                  <a:schemeClr val="tx2">
                    <a:lumMod val="50000"/>
                  </a:schemeClr>
                </a:solidFill>
                <a:latin typeface="Times New Roman" pitchFamily="18" charset="0"/>
                <a:cs typeface="Times New Roman" pitchFamily="18" charset="0"/>
              </a:rPr>
              <a:t>Pomysłodawca </a:t>
            </a:r>
            <a:r>
              <a:rPr lang="pl-PL" sz="2800" b="1" dirty="0">
                <a:solidFill>
                  <a:schemeClr val="tx2">
                    <a:lumMod val="50000"/>
                  </a:schemeClr>
                </a:solidFill>
                <a:latin typeface="Times New Roman" pitchFamily="18" charset="0"/>
                <a:cs typeface="Times New Roman" pitchFamily="18" charset="0"/>
              </a:rPr>
              <a:t>i koordynator OTK </a:t>
            </a:r>
            <a:r>
              <a:rPr lang="pl-PL" sz="2800" b="1" dirty="0" smtClean="0">
                <a:solidFill>
                  <a:schemeClr val="tx2">
                    <a:lumMod val="50000"/>
                  </a:schemeClr>
                </a:solidFill>
                <a:latin typeface="Times New Roman" pitchFamily="18" charset="0"/>
                <a:cs typeface="Times New Roman" pitchFamily="18" charset="0"/>
              </a:rPr>
              <a:t>2015 - Joanna </a:t>
            </a:r>
            <a:r>
              <a:rPr lang="pl-PL" sz="2800" b="1" dirty="0" err="1">
                <a:solidFill>
                  <a:schemeClr val="tx2">
                    <a:lumMod val="50000"/>
                  </a:schemeClr>
                </a:solidFill>
                <a:latin typeface="Times New Roman" pitchFamily="18" charset="0"/>
                <a:cs typeface="Times New Roman" pitchFamily="18" charset="0"/>
              </a:rPr>
              <a:t>Wojdan</a:t>
            </a:r>
            <a:endParaRPr lang="pl-PL" sz="2800" b="1" dirty="0">
              <a:solidFill>
                <a:schemeClr val="tx2">
                  <a:lumMod val="50000"/>
                </a:schemeClr>
              </a:solidFill>
              <a:latin typeface="Times New Roman" pitchFamily="18" charset="0"/>
              <a:cs typeface="Times New Roman" pitchFamily="18" charset="0"/>
            </a:endParaRPr>
          </a:p>
        </p:txBody>
      </p:sp>
      <p:sp>
        <p:nvSpPr>
          <p:cNvPr id="3" name="Tytuł 2"/>
          <p:cNvSpPr>
            <a:spLocks noGrp="1"/>
          </p:cNvSpPr>
          <p:nvPr>
            <p:ph type="title"/>
          </p:nvPr>
        </p:nvSpPr>
        <p:spPr>
          <a:xfrm>
            <a:off x="457200" y="338328"/>
            <a:ext cx="7139136" cy="1362480"/>
          </a:xfrm>
        </p:spPr>
        <p:txBody>
          <a:bodyPr>
            <a:normAutofit/>
          </a:bodyPr>
          <a:lstStyle/>
          <a:p>
            <a:r>
              <a:rPr lang="pl-PL" sz="4000" b="1" dirty="0" smtClean="0"/>
              <a:t>ROK ZAWODOWCÓW</a:t>
            </a:r>
            <a:endParaRPr lang="pl-PL" sz="40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260648"/>
            <a:ext cx="192273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91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circle(in)">
                                      <p:cBhvr>
                                        <p:cTn id="22" dur="20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circle(in)">
                                      <p:cBhvr>
                                        <p:cTn id="2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338328"/>
            <a:ext cx="7571184" cy="1252728"/>
          </a:xfrm>
        </p:spPr>
        <p:txBody>
          <a:bodyPr>
            <a:normAutofit fontScale="90000"/>
          </a:bodyPr>
          <a:lstStyle/>
          <a:p>
            <a:r>
              <a:rPr lang="pl-PL" b="1" dirty="0"/>
              <a:t>HARMONOGRAM TYGODNIA KARIERY</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275294"/>
            <a:ext cx="1979712" cy="164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76872"/>
            <a:ext cx="864096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5627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anim calcmode="lin" valueType="num">
                                      <p:cBhvr>
                                        <p:cTn id="8" dur="2000" fill="hold"/>
                                        <p:tgtEl>
                                          <p:spTgt spid="2051"/>
                                        </p:tgtEl>
                                        <p:attrNameLst>
                                          <p:attrName>ppt_w</p:attrName>
                                        </p:attrNameLst>
                                      </p:cBhvr>
                                      <p:tavLst>
                                        <p:tav tm="0" fmla="#ppt_w*sin(2.5*pi*$)">
                                          <p:val>
                                            <p:fltVal val="0"/>
                                          </p:val>
                                        </p:tav>
                                        <p:tav tm="100000">
                                          <p:val>
                                            <p:fltVal val="1"/>
                                          </p:val>
                                        </p:tav>
                                      </p:tavLst>
                                    </p:anim>
                                    <p:anim calcmode="lin" valueType="num">
                                      <p:cBhvr>
                                        <p:cTn id="9" dur="2000" fill="hold"/>
                                        <p:tgtEl>
                                          <p:spTgt spid="205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1000" fill="hold"/>
                                        <p:tgtEl>
                                          <p:spTgt spid="1026"/>
                                        </p:tgtEl>
                                        <p:attrNameLst>
                                          <p:attrName>ppt_w</p:attrName>
                                        </p:attrNameLst>
                                      </p:cBhvr>
                                      <p:tavLst>
                                        <p:tav tm="0">
                                          <p:val>
                                            <p:fltVal val="0"/>
                                          </p:val>
                                        </p:tav>
                                        <p:tav tm="100000">
                                          <p:val>
                                            <p:strVal val="#ppt_w"/>
                                          </p:val>
                                        </p:tav>
                                      </p:tavLst>
                                    </p:anim>
                                    <p:anim calcmode="lin" valueType="num">
                                      <p:cBhvr>
                                        <p:cTn id="23" dur="1000" fill="hold"/>
                                        <p:tgtEl>
                                          <p:spTgt spid="1026"/>
                                        </p:tgtEl>
                                        <p:attrNameLst>
                                          <p:attrName>ppt_h</p:attrName>
                                        </p:attrNameLst>
                                      </p:cBhvr>
                                      <p:tavLst>
                                        <p:tav tm="0">
                                          <p:val>
                                            <p:fltVal val="0"/>
                                          </p:val>
                                        </p:tav>
                                        <p:tav tm="100000">
                                          <p:val>
                                            <p:strVal val="#ppt_h"/>
                                          </p:val>
                                        </p:tav>
                                      </p:tavLst>
                                    </p:anim>
                                    <p:anim calcmode="lin" valueType="num">
                                      <p:cBhvr>
                                        <p:cTn id="24" dur="1000" fill="hold"/>
                                        <p:tgtEl>
                                          <p:spTgt spid="1026"/>
                                        </p:tgtEl>
                                        <p:attrNameLst>
                                          <p:attrName>style.rotation</p:attrName>
                                        </p:attrNameLst>
                                      </p:cBhvr>
                                      <p:tavLst>
                                        <p:tav tm="0">
                                          <p:val>
                                            <p:fltVal val="90"/>
                                          </p:val>
                                        </p:tav>
                                        <p:tav tm="100000">
                                          <p:val>
                                            <p:fltVal val="0"/>
                                          </p:val>
                                        </p:tav>
                                      </p:tavLst>
                                    </p:anim>
                                    <p:animEffect transition="in" filter="fade">
                                      <p:cBhvr>
                                        <p:cTn id="2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1" y="338328"/>
            <a:ext cx="7139136" cy="1252728"/>
          </a:xfrm>
        </p:spPr>
        <p:txBody>
          <a:bodyPr>
            <a:normAutofit fontScale="90000"/>
          </a:bodyPr>
          <a:lstStyle/>
          <a:p>
            <a:r>
              <a:rPr lang="pl-PL" b="1" dirty="0"/>
              <a:t>HARMONOGRAM TYGODNIA KARIERY</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708920"/>
            <a:ext cx="8640960"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263570"/>
            <a:ext cx="1809998" cy="1653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26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 calcmode="lin" valueType="num">
                                      <p:cBhvr>
                                        <p:cTn id="22" dur="1000" fill="hold"/>
                                        <p:tgtEl>
                                          <p:spTgt spid="3074"/>
                                        </p:tgtEl>
                                        <p:attrNameLst>
                                          <p:attrName>ppt_w</p:attrName>
                                        </p:attrNameLst>
                                      </p:cBhvr>
                                      <p:tavLst>
                                        <p:tav tm="0">
                                          <p:val>
                                            <p:fltVal val="0"/>
                                          </p:val>
                                        </p:tav>
                                        <p:tav tm="100000">
                                          <p:val>
                                            <p:strVal val="#ppt_w"/>
                                          </p:val>
                                        </p:tav>
                                      </p:tavLst>
                                    </p:anim>
                                    <p:anim calcmode="lin" valueType="num">
                                      <p:cBhvr>
                                        <p:cTn id="23" dur="1000" fill="hold"/>
                                        <p:tgtEl>
                                          <p:spTgt spid="3074"/>
                                        </p:tgtEl>
                                        <p:attrNameLst>
                                          <p:attrName>ppt_h</p:attrName>
                                        </p:attrNameLst>
                                      </p:cBhvr>
                                      <p:tavLst>
                                        <p:tav tm="0">
                                          <p:val>
                                            <p:fltVal val="0"/>
                                          </p:val>
                                        </p:tav>
                                        <p:tav tm="100000">
                                          <p:val>
                                            <p:strVal val="#ppt_h"/>
                                          </p:val>
                                        </p:tav>
                                      </p:tavLst>
                                    </p:anim>
                                    <p:anim calcmode="lin" valueType="num">
                                      <p:cBhvr>
                                        <p:cTn id="24" dur="1000" fill="hold"/>
                                        <p:tgtEl>
                                          <p:spTgt spid="3074"/>
                                        </p:tgtEl>
                                        <p:attrNameLst>
                                          <p:attrName>style.rotation</p:attrName>
                                        </p:attrNameLst>
                                      </p:cBhvr>
                                      <p:tavLst>
                                        <p:tav tm="0">
                                          <p:val>
                                            <p:fltVal val="90"/>
                                          </p:val>
                                        </p:tav>
                                        <p:tav tm="100000">
                                          <p:val>
                                            <p:fltVal val="0"/>
                                          </p:val>
                                        </p:tav>
                                      </p:tavLst>
                                    </p:anim>
                                    <p:animEffect transition="in" filter="fade">
                                      <p:cBhvr>
                                        <p:cTn id="25"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2780929"/>
            <a:ext cx="8640960" cy="3600399"/>
          </a:xfrm>
        </p:spPr>
        <p:txBody>
          <a:bodyPr>
            <a:normAutofit/>
          </a:bodyPr>
          <a:lstStyle/>
          <a:p>
            <a:pPr marL="0" indent="0" algn="just">
              <a:buNone/>
            </a:pPr>
            <a:r>
              <a:rPr lang="pl-PL" sz="1900" dirty="0" smtClean="0">
                <a:solidFill>
                  <a:schemeClr val="bg2">
                    <a:lumMod val="50000"/>
                  </a:schemeClr>
                </a:solidFill>
                <a:latin typeface="Times New Roman" pitchFamily="18" charset="0"/>
                <a:cs typeface="Times New Roman" pitchFamily="18" charset="0"/>
              </a:rPr>
              <a:t>	</a:t>
            </a:r>
            <a:r>
              <a:rPr lang="pl-PL" sz="1900" b="1" dirty="0" smtClean="0">
                <a:solidFill>
                  <a:schemeClr val="bg2">
                    <a:lumMod val="50000"/>
                  </a:schemeClr>
                </a:solidFill>
                <a:latin typeface="Times New Roman" pitchFamily="18" charset="0"/>
                <a:cs typeface="Times New Roman" pitchFamily="18" charset="0"/>
              </a:rPr>
              <a:t>Inauguracja </a:t>
            </a:r>
            <a:r>
              <a:rPr lang="pl-PL" sz="1900" b="1" dirty="0">
                <a:solidFill>
                  <a:schemeClr val="bg2">
                    <a:lumMod val="50000"/>
                  </a:schemeClr>
                </a:solidFill>
                <a:latin typeface="Times New Roman" pitchFamily="18" charset="0"/>
                <a:cs typeface="Times New Roman" pitchFamily="18" charset="0"/>
              </a:rPr>
              <a:t>OTK 2015 odbyła się podczas corocznego Zjazdu Rodziców w dniu </a:t>
            </a:r>
            <a:r>
              <a:rPr lang="pl-PL" sz="1900" b="1" dirty="0" smtClean="0">
                <a:solidFill>
                  <a:schemeClr val="bg2">
                    <a:lumMod val="50000"/>
                  </a:schemeClr>
                </a:solidFill>
                <a:latin typeface="Times New Roman" pitchFamily="18" charset="0"/>
                <a:cs typeface="Times New Roman" pitchFamily="18" charset="0"/>
              </a:rPr>
              <a:t>18.X.2015 r. w </a:t>
            </a:r>
            <a:r>
              <a:rPr lang="pl-PL" sz="1900" b="1" dirty="0">
                <a:solidFill>
                  <a:schemeClr val="bg2">
                    <a:lumMod val="50000"/>
                  </a:schemeClr>
                </a:solidFill>
                <a:latin typeface="Times New Roman" pitchFamily="18" charset="0"/>
                <a:cs typeface="Times New Roman" pitchFamily="18" charset="0"/>
              </a:rPr>
              <a:t>auli budynku głównego MOW. Tematem przewodnim było hasło </a:t>
            </a:r>
            <a:r>
              <a:rPr lang="pl-PL" sz="1900" b="1" dirty="0" smtClean="0">
                <a:solidFill>
                  <a:schemeClr val="bg2">
                    <a:lumMod val="50000"/>
                  </a:schemeClr>
                </a:solidFill>
                <a:latin typeface="Times New Roman" pitchFamily="18" charset="0"/>
                <a:cs typeface="Times New Roman" pitchFamily="18" charset="0"/>
              </a:rPr>
              <a:t>„Poznaj </a:t>
            </a:r>
            <a:r>
              <a:rPr lang="pl-PL" sz="1900" b="1" dirty="0">
                <a:solidFill>
                  <a:schemeClr val="bg2">
                    <a:lumMod val="50000"/>
                  </a:schemeClr>
                </a:solidFill>
                <a:latin typeface="Times New Roman" pitchFamily="18" charset="0"/>
                <a:cs typeface="Times New Roman" pitchFamily="18" charset="0"/>
              </a:rPr>
              <a:t>swojego doradcę kariery”. Pani Krzysztofa </a:t>
            </a:r>
            <a:r>
              <a:rPr lang="pl-PL" sz="1900" b="1" dirty="0" err="1">
                <a:solidFill>
                  <a:schemeClr val="bg2">
                    <a:lumMod val="50000"/>
                  </a:schemeClr>
                </a:solidFill>
                <a:latin typeface="Times New Roman" pitchFamily="18" charset="0"/>
                <a:cs typeface="Times New Roman" pitchFamily="18" charset="0"/>
              </a:rPr>
              <a:t>Tatoń</a:t>
            </a:r>
            <a:r>
              <a:rPr lang="pl-PL" sz="1900" b="1" dirty="0">
                <a:solidFill>
                  <a:schemeClr val="bg2">
                    <a:lumMod val="50000"/>
                  </a:schemeClr>
                </a:solidFill>
                <a:latin typeface="Times New Roman" pitchFamily="18" charset="0"/>
                <a:cs typeface="Times New Roman" pitchFamily="18" charset="0"/>
              </a:rPr>
              <a:t> zapoznała przybyłych rodziców i opiekunów prawnych </a:t>
            </a:r>
            <a:r>
              <a:rPr lang="pl-PL" sz="1900" b="1" dirty="0" smtClean="0">
                <a:solidFill>
                  <a:schemeClr val="bg2">
                    <a:lumMod val="50000"/>
                  </a:schemeClr>
                </a:solidFill>
                <a:latin typeface="Times New Roman" pitchFamily="18" charset="0"/>
                <a:cs typeface="Times New Roman" pitchFamily="18" charset="0"/>
              </a:rPr>
              <a:t>z </a:t>
            </a:r>
            <a:r>
              <a:rPr lang="pl-PL" sz="1900" b="1" dirty="0">
                <a:solidFill>
                  <a:schemeClr val="bg2">
                    <a:lumMod val="50000"/>
                  </a:schemeClr>
                </a:solidFill>
                <a:latin typeface="Times New Roman" pitchFamily="18" charset="0"/>
                <a:cs typeface="Times New Roman" pitchFamily="18" charset="0"/>
              </a:rPr>
              <a:t>harmonogramem tygodnia. Zwróciła uwagę na ogromną rolę samych rodziców w pobudzaniu </a:t>
            </a:r>
            <a:r>
              <a:rPr lang="pl-PL" sz="1900" b="1" dirty="0" smtClean="0">
                <a:solidFill>
                  <a:schemeClr val="bg2">
                    <a:lumMod val="50000"/>
                  </a:schemeClr>
                </a:solidFill>
                <a:latin typeface="Times New Roman" pitchFamily="18" charset="0"/>
                <a:cs typeface="Times New Roman" pitchFamily="18" charset="0"/>
              </a:rPr>
              <a:t>i </a:t>
            </a:r>
            <a:r>
              <a:rPr lang="pl-PL" sz="1900" b="1" dirty="0">
                <a:solidFill>
                  <a:schemeClr val="bg2">
                    <a:lumMod val="50000"/>
                  </a:schemeClr>
                </a:solidFill>
                <a:latin typeface="Times New Roman" pitchFamily="18" charset="0"/>
                <a:cs typeface="Times New Roman" pitchFamily="18" charset="0"/>
              </a:rPr>
              <a:t>rozwijaniu zainteresowań u swoich dzieci, które kiedyś będą mogły wykorzystać w pracy zawodowej. W holu głównym budynku przygotowano tablicę informującą o przebiegu OTK</a:t>
            </a:r>
            <a:r>
              <a:rPr lang="pl-PL" sz="1900" b="1" dirty="0" smtClean="0">
                <a:solidFill>
                  <a:schemeClr val="bg2">
                    <a:lumMod val="50000"/>
                  </a:schemeClr>
                </a:solidFill>
                <a:latin typeface="Times New Roman" pitchFamily="18" charset="0"/>
                <a:cs typeface="Times New Roman" pitchFamily="18" charset="0"/>
              </a:rPr>
              <a:t>. </a:t>
            </a:r>
            <a:endParaRPr lang="pl-PL" sz="1900" b="1" dirty="0">
              <a:solidFill>
                <a:schemeClr val="bg2">
                  <a:lumMod val="50000"/>
                </a:schemeClr>
              </a:solidFill>
              <a:latin typeface="Times New Roman" pitchFamily="18" charset="0"/>
              <a:cs typeface="Times New Roman" pitchFamily="18" charset="0"/>
            </a:endParaRPr>
          </a:p>
          <a:p>
            <a:endParaRPr lang="pl-PL" dirty="0"/>
          </a:p>
        </p:txBody>
      </p:sp>
      <p:sp>
        <p:nvSpPr>
          <p:cNvPr id="3" name="Tytuł 2"/>
          <p:cNvSpPr>
            <a:spLocks noGrp="1"/>
          </p:cNvSpPr>
          <p:nvPr>
            <p:ph type="title"/>
          </p:nvPr>
        </p:nvSpPr>
        <p:spPr/>
        <p:txBody>
          <a:bodyPr/>
          <a:lstStyle/>
          <a:p>
            <a:r>
              <a:rPr lang="pl-PL" b="1" dirty="0"/>
              <a:t>Inauguracja OTK 2015</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332656"/>
            <a:ext cx="1907704"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4463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ppt_w</p:attrName>
                                        </p:attrNameLst>
                                      </p:cBhvr>
                                      <p:tavLst>
                                        <p:tav tm="0" fmla="#ppt_w*sin(2.5*pi*$)">
                                          <p:val>
                                            <p:fltVal val="0"/>
                                          </p:val>
                                        </p:tav>
                                        <p:tav tm="100000">
                                          <p:val>
                                            <p:fltVal val="1"/>
                                          </p:val>
                                        </p:tav>
                                      </p:tavLst>
                                    </p:anim>
                                    <p:anim calcmode="lin" valueType="num">
                                      <p:cBhvr>
                                        <p:cTn id="9"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heel(1)">
                                      <p:cBhvr>
                                        <p:cTn id="2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2675466"/>
            <a:ext cx="8640959" cy="3921885"/>
          </a:xfrm>
        </p:spPr>
        <p:txBody>
          <a:bodyPr>
            <a:normAutofit/>
          </a:bodyPr>
          <a:lstStyle/>
          <a:p>
            <a:pPr marL="0" indent="0" algn="just">
              <a:buNone/>
            </a:pPr>
            <a:r>
              <a:rPr lang="pl-PL" sz="1900" dirty="0" smtClean="0">
                <a:latin typeface="Times New Roman" pitchFamily="18" charset="0"/>
                <a:cs typeface="Times New Roman" pitchFamily="18" charset="0"/>
              </a:rPr>
              <a:t>	</a:t>
            </a:r>
            <a:endParaRPr lang="pl-PL" dirty="0"/>
          </a:p>
        </p:txBody>
      </p:sp>
      <p:sp>
        <p:nvSpPr>
          <p:cNvPr id="3" name="Tytuł 2"/>
          <p:cNvSpPr>
            <a:spLocks noGrp="1"/>
          </p:cNvSpPr>
          <p:nvPr>
            <p:ph type="title"/>
          </p:nvPr>
        </p:nvSpPr>
        <p:spPr/>
        <p:txBody>
          <a:bodyPr>
            <a:normAutofit/>
          </a:bodyPr>
          <a:lstStyle/>
          <a:p>
            <a:r>
              <a:rPr lang="pl-PL" b="1" dirty="0" smtClean="0"/>
              <a:t>ZJAZD RODZICÓW</a:t>
            </a:r>
            <a:endParaRPr lang="pl-PL" b="1" dirty="0"/>
          </a:p>
        </p:txBody>
      </p:sp>
      <p:pic>
        <p:nvPicPr>
          <p:cNvPr id="5" name="Obraz 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5576" y="1857399"/>
            <a:ext cx="3672408" cy="2377117"/>
          </a:xfrm>
          <a:prstGeom prst="rect">
            <a:avLst/>
          </a:prstGeom>
          <a:ln>
            <a:noFill/>
          </a:ln>
          <a:effectLst>
            <a:softEdge rad="112500"/>
          </a:effectLst>
        </p:spPr>
      </p:pic>
      <p:pic>
        <p:nvPicPr>
          <p:cNvPr id="6" name="Obraz 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16016" y="1988840"/>
            <a:ext cx="3685483" cy="2245676"/>
          </a:xfrm>
          <a:prstGeom prst="rect">
            <a:avLst/>
          </a:prstGeom>
          <a:ln>
            <a:noFill/>
          </a:ln>
          <a:effectLst>
            <a:softEdge rad="112500"/>
          </a:effectLst>
        </p:spPr>
      </p:pic>
      <p:pic>
        <p:nvPicPr>
          <p:cNvPr id="7" name="Obraz 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5576" y="4365104"/>
            <a:ext cx="3672408" cy="2304256"/>
          </a:xfrm>
          <a:prstGeom prst="rect">
            <a:avLst/>
          </a:prstGeom>
          <a:ln>
            <a:noFill/>
          </a:ln>
          <a:effectLst>
            <a:softEdge rad="112500"/>
          </a:effectLst>
        </p:spPr>
      </p:pic>
      <p:pic>
        <p:nvPicPr>
          <p:cNvPr id="8" name="Obraz 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16016" y="4365104"/>
            <a:ext cx="3714949" cy="2304256"/>
          </a:xfrm>
          <a:prstGeom prst="rect">
            <a:avLst/>
          </a:prstGeom>
          <a:ln>
            <a:noFill/>
          </a:ln>
          <a:effectLst>
            <a:softEdge rad="112500"/>
          </a:effec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313814"/>
            <a:ext cx="1800200"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8970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1" y="2675466"/>
            <a:ext cx="8640960" cy="3921885"/>
          </a:xfrm>
        </p:spPr>
        <p:txBody>
          <a:bodyPr>
            <a:normAutofit fontScale="92500"/>
          </a:bodyPr>
          <a:lstStyle/>
          <a:p>
            <a:pPr marL="0" indent="0" algn="just">
              <a:buNone/>
            </a:pPr>
            <a:r>
              <a:rPr lang="pl-PL" dirty="0" smtClean="0"/>
              <a:t>	</a:t>
            </a:r>
            <a:r>
              <a:rPr lang="pl-PL" b="1" dirty="0" smtClean="0">
                <a:solidFill>
                  <a:schemeClr val="bg2">
                    <a:lumMod val="50000"/>
                  </a:schemeClr>
                </a:solidFill>
                <a:latin typeface="Times New Roman" pitchFamily="18" charset="0"/>
                <a:cs typeface="Times New Roman" pitchFamily="18" charset="0"/>
              </a:rPr>
              <a:t>Poniedziałek    19.X.2015  r.     Gimnazjum   nr  2    </a:t>
            </a:r>
            <a:r>
              <a:rPr lang="pl-PL" b="1" dirty="0">
                <a:solidFill>
                  <a:schemeClr val="bg2">
                    <a:lumMod val="50000"/>
                  </a:schemeClr>
                </a:solidFill>
                <a:latin typeface="Times New Roman" pitchFamily="18" charset="0"/>
                <a:cs typeface="Times New Roman" pitchFamily="18" charset="0"/>
              </a:rPr>
              <a:t>spotkanie </a:t>
            </a:r>
            <a:r>
              <a:rPr lang="pl-PL" b="1" dirty="0" smtClean="0">
                <a:solidFill>
                  <a:schemeClr val="bg2">
                    <a:lumMod val="50000"/>
                  </a:schemeClr>
                </a:solidFill>
                <a:latin typeface="Times New Roman" pitchFamily="18" charset="0"/>
                <a:cs typeface="Times New Roman" pitchFamily="18" charset="0"/>
              </a:rPr>
              <a:t>  z uczniami </a:t>
            </a:r>
            <a:r>
              <a:rPr lang="pl-PL" b="1" dirty="0">
                <a:solidFill>
                  <a:schemeClr val="bg2">
                    <a:lumMod val="50000"/>
                  </a:schemeClr>
                </a:solidFill>
                <a:latin typeface="Times New Roman" pitchFamily="18" charset="0"/>
                <a:cs typeface="Times New Roman" pitchFamily="18" charset="0"/>
              </a:rPr>
              <a:t>klasy III Gimnazjum. Joanna </a:t>
            </a:r>
            <a:r>
              <a:rPr lang="pl-PL" b="1" dirty="0" err="1">
                <a:solidFill>
                  <a:schemeClr val="bg2">
                    <a:lumMod val="50000"/>
                  </a:schemeClr>
                </a:solidFill>
                <a:latin typeface="Times New Roman" pitchFamily="18" charset="0"/>
                <a:cs typeface="Times New Roman" pitchFamily="18" charset="0"/>
              </a:rPr>
              <a:t>Wojdan</a:t>
            </a:r>
            <a:r>
              <a:rPr lang="pl-PL" b="1" dirty="0">
                <a:solidFill>
                  <a:schemeClr val="bg2">
                    <a:lumMod val="50000"/>
                  </a:schemeClr>
                </a:solidFill>
                <a:latin typeface="Times New Roman" pitchFamily="18" charset="0"/>
                <a:cs typeface="Times New Roman" pitchFamily="18" charset="0"/>
              </a:rPr>
              <a:t> wraz w wychowawcą klasy Panią Jadwigą Kruczek zapoznała wychowanków z założeniami OTK, przedstawiła osobę doradcy zawodowego, którego wychowankowie będą mogli spotkać w różnych sytuacjach swojego życia ponadgimnazjalnego czy zawodowego. Zwrócono uwagę na konieczność poszukiwania i rozwijania zainteresowań </a:t>
            </a:r>
            <a:r>
              <a:rPr lang="pl-PL" b="1" dirty="0" smtClean="0">
                <a:solidFill>
                  <a:schemeClr val="bg2">
                    <a:lumMod val="50000"/>
                  </a:schemeClr>
                </a:solidFill>
                <a:latin typeface="Times New Roman" pitchFamily="18" charset="0"/>
                <a:cs typeface="Times New Roman" pitchFamily="18" charset="0"/>
              </a:rPr>
              <a:t>własnych. Wspomniano </a:t>
            </a:r>
            <a:r>
              <a:rPr lang="pl-PL" b="1" dirty="0">
                <a:solidFill>
                  <a:schemeClr val="bg2">
                    <a:lumMod val="50000"/>
                  </a:schemeClr>
                </a:solidFill>
                <a:latin typeface="Times New Roman" pitchFamily="18" charset="0"/>
                <a:cs typeface="Times New Roman" pitchFamily="18" charset="0"/>
              </a:rPr>
              <a:t>o Mobilnych Centrach Informacji Zawodowej, Ochotniczych Hufcach Pracy, Urzędach Pracy. Z pedagogiem szkoły Panią </a:t>
            </a:r>
            <a:r>
              <a:rPr lang="pl-PL" b="1" dirty="0" smtClean="0">
                <a:solidFill>
                  <a:schemeClr val="bg2">
                    <a:lumMod val="50000"/>
                  </a:schemeClr>
                </a:solidFill>
                <a:latin typeface="Times New Roman" pitchFamily="18" charset="0"/>
                <a:cs typeface="Times New Roman" pitchFamily="18" charset="0"/>
              </a:rPr>
              <a:t>Małgorzatą </a:t>
            </a:r>
            <a:r>
              <a:rPr lang="pl-PL" b="1" dirty="0" err="1">
                <a:solidFill>
                  <a:schemeClr val="bg2">
                    <a:lumMod val="50000"/>
                  </a:schemeClr>
                </a:solidFill>
                <a:latin typeface="Times New Roman" pitchFamily="18" charset="0"/>
                <a:cs typeface="Times New Roman" pitchFamily="18" charset="0"/>
              </a:rPr>
              <a:t>Czerbak</a:t>
            </a:r>
            <a:r>
              <a:rPr lang="pl-PL" b="1" dirty="0">
                <a:solidFill>
                  <a:schemeClr val="bg2">
                    <a:lumMod val="50000"/>
                  </a:schemeClr>
                </a:solidFill>
                <a:latin typeface="Times New Roman" pitchFamily="18" charset="0"/>
                <a:cs typeface="Times New Roman" pitchFamily="18" charset="0"/>
              </a:rPr>
              <a:t> skonstruowano listę najstarszych wychowanków, którzy byli objęci OTK w większym zakresie.</a:t>
            </a:r>
          </a:p>
          <a:p>
            <a:pPr marL="0" indent="0">
              <a:buNone/>
            </a:pPr>
            <a:endParaRPr lang="pl-PL" dirty="0"/>
          </a:p>
        </p:txBody>
      </p:sp>
      <p:sp>
        <p:nvSpPr>
          <p:cNvPr id="3" name="Tytuł 2"/>
          <p:cNvSpPr>
            <a:spLocks noGrp="1"/>
          </p:cNvSpPr>
          <p:nvPr>
            <p:ph type="title"/>
          </p:nvPr>
        </p:nvSpPr>
        <p:spPr>
          <a:xfrm>
            <a:off x="-324544" y="548680"/>
            <a:ext cx="8229600" cy="1252728"/>
          </a:xfrm>
        </p:spPr>
        <p:txBody>
          <a:bodyPr>
            <a:noAutofit/>
          </a:bodyPr>
          <a:lstStyle/>
          <a:p>
            <a:r>
              <a:rPr lang="pl-PL" sz="3600" b="1" dirty="0" smtClean="0"/>
              <a:t>GIMNAZJUM NR </a:t>
            </a:r>
            <a:r>
              <a:rPr lang="pl-PL" b="1" dirty="0" smtClean="0"/>
              <a:t>2</a:t>
            </a:r>
            <a:r>
              <a:rPr lang="pl-PL" sz="3600" b="1" dirty="0" smtClean="0"/>
              <a:t> SPOTKANIE </a:t>
            </a:r>
            <a:r>
              <a:rPr lang="pl-PL" sz="3600" b="1" dirty="0"/>
              <a:t/>
            </a:r>
            <a:br>
              <a:rPr lang="pl-PL" sz="3600" b="1" dirty="0"/>
            </a:br>
            <a:r>
              <a:rPr lang="pl-PL" sz="3600" b="1" dirty="0"/>
              <a:t>Z UCZNIAMI  KLASY III </a:t>
            </a:r>
            <a:endParaRPr lang="pl-PL"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2841" y="260648"/>
            <a:ext cx="1593974"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5755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heel(1)">
                                      <p:cBhvr>
                                        <p:cTn id="2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976" y="2636912"/>
            <a:ext cx="4477792" cy="3984104"/>
          </a:xfrm>
          <a:prstGeom prst="rect">
            <a:avLst/>
          </a:prstGeom>
          <a:ln>
            <a:noFill/>
          </a:ln>
          <a:effectLst>
            <a:softEdge rad="112500"/>
          </a:effectLst>
        </p:spPr>
      </p:pic>
      <p:sp>
        <p:nvSpPr>
          <p:cNvPr id="3" name="Tytuł 2"/>
          <p:cNvSpPr>
            <a:spLocks noGrp="1"/>
          </p:cNvSpPr>
          <p:nvPr>
            <p:ph type="title"/>
          </p:nvPr>
        </p:nvSpPr>
        <p:spPr/>
        <p:txBody>
          <a:bodyPr>
            <a:normAutofit fontScale="90000"/>
          </a:bodyPr>
          <a:lstStyle/>
          <a:p>
            <a:r>
              <a:rPr lang="pl-PL" b="1" dirty="0"/>
              <a:t>SPOTKANIE </a:t>
            </a:r>
            <a:br>
              <a:rPr lang="pl-PL" b="1" dirty="0"/>
            </a:br>
            <a:r>
              <a:rPr lang="pl-PL" b="1" dirty="0"/>
              <a:t>Z UCZNIAMI  KLASY III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757" y="188640"/>
            <a:ext cx="1725613"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1520" y="4437112"/>
            <a:ext cx="3960440" cy="2183904"/>
          </a:xfrm>
          <a:prstGeom prst="rect">
            <a:avLst/>
          </a:prstGeom>
          <a:ln>
            <a:noFill/>
          </a:ln>
          <a:effectLst>
            <a:softEdge rad="112500"/>
          </a:effectLst>
        </p:spPr>
      </p:pic>
      <p:pic>
        <p:nvPicPr>
          <p:cNvPr id="6" name="Obraz 5"/>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1520" y="1988841"/>
            <a:ext cx="3960440" cy="2339900"/>
          </a:xfrm>
          <a:prstGeom prst="rect">
            <a:avLst/>
          </a:prstGeom>
          <a:ln>
            <a:noFill/>
          </a:ln>
          <a:effectLst>
            <a:softEdge rad="112500"/>
          </a:effectLst>
        </p:spPr>
      </p:pic>
    </p:spTree>
    <p:extLst>
      <p:ext uri="{BB962C8B-B14F-4D97-AF65-F5344CB8AC3E}">
        <p14:creationId xmlns:p14="http://schemas.microsoft.com/office/powerpoint/2010/main" val="31093528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2636912"/>
            <a:ext cx="8640959" cy="3960440"/>
          </a:xfrm>
        </p:spPr>
        <p:txBody>
          <a:bodyPr>
            <a:normAutofit lnSpcReduction="10000"/>
          </a:bodyPr>
          <a:lstStyle/>
          <a:p>
            <a:pPr marL="0" indent="0" algn="just">
              <a:buNone/>
            </a:pPr>
            <a:r>
              <a:rPr lang="pl-PL" dirty="0" smtClean="0">
                <a:latin typeface="Times New Roman" pitchFamily="18" charset="0"/>
                <a:cs typeface="Times New Roman" pitchFamily="18" charset="0"/>
              </a:rPr>
              <a:t>	</a:t>
            </a:r>
            <a:r>
              <a:rPr lang="pl-PL" b="1" dirty="0" smtClean="0">
                <a:solidFill>
                  <a:schemeClr val="bg2">
                    <a:lumMod val="50000"/>
                  </a:schemeClr>
                </a:solidFill>
                <a:latin typeface="Times New Roman" pitchFamily="18" charset="0"/>
                <a:cs typeface="Times New Roman" pitchFamily="18" charset="0"/>
              </a:rPr>
              <a:t>Środa 21.X.2015 r. </a:t>
            </a:r>
            <a:r>
              <a:rPr lang="pl-PL" b="1" dirty="0">
                <a:solidFill>
                  <a:schemeClr val="bg2">
                    <a:lumMod val="50000"/>
                  </a:schemeClr>
                </a:solidFill>
                <a:latin typeface="Times New Roman" pitchFamily="18" charset="0"/>
                <a:cs typeface="Times New Roman" pitchFamily="18" charset="0"/>
              </a:rPr>
              <a:t>godz. </a:t>
            </a:r>
            <a:r>
              <a:rPr lang="pl-PL" b="1" dirty="0" smtClean="0">
                <a:solidFill>
                  <a:schemeClr val="bg2">
                    <a:lumMod val="50000"/>
                  </a:schemeClr>
                </a:solidFill>
                <a:latin typeface="Times New Roman" pitchFamily="18" charset="0"/>
                <a:cs typeface="Times New Roman" pitchFamily="18" charset="0"/>
              </a:rPr>
              <a:t>13.00-14.30 „Poznajemy zawody” – wizyta w </a:t>
            </a:r>
            <a:r>
              <a:rPr lang="pl-PL" b="1" dirty="0">
                <a:solidFill>
                  <a:schemeClr val="bg2">
                    <a:lumMod val="50000"/>
                  </a:schemeClr>
                </a:solidFill>
                <a:latin typeface="Times New Roman" pitchFamily="18" charset="0"/>
                <a:cs typeface="Times New Roman" pitchFamily="18" charset="0"/>
              </a:rPr>
              <a:t>cukierni Mroczko </a:t>
            </a:r>
            <a:r>
              <a:rPr lang="pl-PL" b="1" dirty="0" smtClean="0">
                <a:solidFill>
                  <a:schemeClr val="bg2">
                    <a:lumMod val="50000"/>
                  </a:schemeClr>
                </a:solidFill>
                <a:latin typeface="Times New Roman" pitchFamily="18" charset="0"/>
                <a:cs typeface="Times New Roman" pitchFamily="18" charset="0"/>
              </a:rPr>
              <a:t>w </a:t>
            </a:r>
            <a:r>
              <a:rPr lang="pl-PL" b="1" dirty="0">
                <a:solidFill>
                  <a:schemeClr val="bg2">
                    <a:lumMod val="50000"/>
                  </a:schemeClr>
                </a:solidFill>
                <a:latin typeface="Times New Roman" pitchFamily="18" charset="0"/>
                <a:cs typeface="Times New Roman" pitchFamily="18" charset="0"/>
              </a:rPr>
              <a:t>Jaworzu. Wychowankowie N. Wiśniowski, P. Małek, K. </a:t>
            </a:r>
            <a:r>
              <a:rPr lang="pl-PL" b="1" dirty="0" err="1">
                <a:solidFill>
                  <a:schemeClr val="bg2">
                    <a:lumMod val="50000"/>
                  </a:schemeClr>
                </a:solidFill>
                <a:latin typeface="Times New Roman" pitchFamily="18" charset="0"/>
                <a:cs typeface="Times New Roman" pitchFamily="18" charset="0"/>
              </a:rPr>
              <a:t>Surgiel</a:t>
            </a:r>
            <a:r>
              <a:rPr lang="pl-PL" b="1" dirty="0">
                <a:solidFill>
                  <a:schemeClr val="bg2">
                    <a:lumMod val="50000"/>
                  </a:schemeClr>
                </a:solidFill>
                <a:latin typeface="Times New Roman" pitchFamily="18" charset="0"/>
                <a:cs typeface="Times New Roman" pitchFamily="18" charset="0"/>
              </a:rPr>
              <a:t>, </a:t>
            </a:r>
            <a:r>
              <a:rPr lang="pl-PL" b="1" dirty="0" smtClean="0">
                <a:solidFill>
                  <a:schemeClr val="bg2">
                    <a:lumMod val="50000"/>
                  </a:schemeClr>
                </a:solidFill>
                <a:latin typeface="Times New Roman" pitchFamily="18" charset="0"/>
                <a:cs typeface="Times New Roman" pitchFamily="18" charset="0"/>
              </a:rPr>
              <a:t>                 D. Maroszek</a:t>
            </a:r>
            <a:r>
              <a:rPr lang="pl-PL" b="1" dirty="0">
                <a:solidFill>
                  <a:schemeClr val="bg2">
                    <a:lumMod val="50000"/>
                  </a:schemeClr>
                </a:solidFill>
                <a:latin typeface="Times New Roman" pitchFamily="18" charset="0"/>
                <a:cs typeface="Times New Roman" pitchFamily="18" charset="0"/>
              </a:rPr>
              <a:t>, K. Dłuski, K. Pasiek, </a:t>
            </a:r>
            <a:r>
              <a:rPr lang="pl-PL" b="1" dirty="0" smtClean="0">
                <a:solidFill>
                  <a:schemeClr val="bg2">
                    <a:lumMod val="50000"/>
                  </a:schemeClr>
                </a:solidFill>
                <a:latin typeface="Times New Roman" pitchFamily="18" charset="0"/>
                <a:cs typeface="Times New Roman" pitchFamily="18" charset="0"/>
              </a:rPr>
              <a:t>M</a:t>
            </a:r>
            <a:r>
              <a:rPr lang="pl-PL" b="1" dirty="0">
                <a:solidFill>
                  <a:schemeClr val="bg2">
                    <a:lumMod val="50000"/>
                  </a:schemeClr>
                </a:solidFill>
                <a:latin typeface="Times New Roman" pitchFamily="18" charset="0"/>
                <a:cs typeface="Times New Roman" pitchFamily="18" charset="0"/>
              </a:rPr>
              <a:t>. Gojny, dzięki uprzejmości właściciela zapoznali się z wyposażeniem i działaniem maszyn cukierniczych. Omówiono biznes plan dla rodzinnej cukierni. Przedstawiono wymagane certyfikaty BHP, wymogi Sanepidu. Wychowankowie mieli okazje przekonać się, iż prowadzenie własnej firmy wymaga od ich właścicieli dużego nakładu pracy własnej, pracownika i praktykantów, którzy także odbywali </a:t>
            </a:r>
            <a:r>
              <a:rPr lang="pl-PL" b="1" dirty="0" smtClean="0">
                <a:solidFill>
                  <a:schemeClr val="bg2">
                    <a:lumMod val="50000"/>
                  </a:schemeClr>
                </a:solidFill>
                <a:latin typeface="Times New Roman" pitchFamily="18" charset="0"/>
                <a:cs typeface="Times New Roman" pitchFamily="18" charset="0"/>
              </a:rPr>
              <a:t>       w </a:t>
            </a:r>
            <a:r>
              <a:rPr lang="pl-PL" b="1" dirty="0">
                <a:solidFill>
                  <a:schemeClr val="bg2">
                    <a:lumMod val="50000"/>
                  </a:schemeClr>
                </a:solidFill>
                <a:latin typeface="Times New Roman" pitchFamily="18" charset="0"/>
                <a:cs typeface="Times New Roman" pitchFamily="18" charset="0"/>
              </a:rPr>
              <a:t>tej cukierni praktykę. </a:t>
            </a:r>
          </a:p>
          <a:p>
            <a:pPr marL="0" indent="0">
              <a:buNone/>
            </a:pPr>
            <a:endParaRPr lang="pl-PL" dirty="0"/>
          </a:p>
        </p:txBody>
      </p:sp>
      <p:sp>
        <p:nvSpPr>
          <p:cNvPr id="3" name="Tytuł 2"/>
          <p:cNvSpPr>
            <a:spLocks noGrp="1"/>
          </p:cNvSpPr>
          <p:nvPr>
            <p:ph type="title"/>
          </p:nvPr>
        </p:nvSpPr>
        <p:spPr>
          <a:xfrm>
            <a:off x="251520" y="692696"/>
            <a:ext cx="8229600" cy="1872208"/>
          </a:xfrm>
        </p:spPr>
        <p:txBody>
          <a:bodyPr>
            <a:normAutofit fontScale="90000"/>
          </a:bodyPr>
          <a:lstStyle/>
          <a:p>
            <a:r>
              <a:rPr lang="pl-PL" b="1" dirty="0" smtClean="0">
                <a:latin typeface="Times New Roman" pitchFamily="18" charset="0"/>
                <a:cs typeface="Times New Roman" pitchFamily="18" charset="0"/>
              </a:rPr>
              <a:t>CUKIERNIA MROCZKO </a:t>
            </a:r>
            <a:br>
              <a:rPr lang="pl-PL" b="1" dirty="0" smtClean="0">
                <a:latin typeface="Times New Roman" pitchFamily="18" charset="0"/>
                <a:cs typeface="Times New Roman" pitchFamily="18" charset="0"/>
              </a:rPr>
            </a:br>
            <a:r>
              <a:rPr lang="pl-PL" b="1" dirty="0" smtClean="0">
                <a:latin typeface="Times New Roman" pitchFamily="18" charset="0"/>
                <a:cs typeface="Times New Roman" pitchFamily="18" charset="0"/>
              </a:rPr>
              <a:t>W JAWORZU</a:t>
            </a:r>
            <a:r>
              <a:rPr lang="pl-PL" sz="4000" b="1" dirty="0" smtClean="0">
                <a:latin typeface="Times New Roman" pitchFamily="18" charset="0"/>
                <a:cs typeface="Times New Roman" pitchFamily="18" charset="0"/>
              </a:rPr>
              <a:t/>
            </a:r>
            <a:br>
              <a:rPr lang="pl-PL" sz="4000" b="1" dirty="0" smtClean="0">
                <a:latin typeface="Times New Roman" pitchFamily="18" charset="0"/>
                <a:cs typeface="Times New Roman" pitchFamily="18" charset="0"/>
              </a:rPr>
            </a:br>
            <a:r>
              <a:rPr lang="pl-PL" dirty="0"/>
              <a:t/>
            </a:r>
            <a:br>
              <a:rPr lang="pl-PL" dirty="0"/>
            </a:br>
            <a:endParaRPr lang="pl-P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60648"/>
            <a:ext cx="1377950"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8406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anim calcmode="lin" valueType="num">
                                      <p:cBhvr>
                                        <p:cTn id="8" dur="2000" fill="hold"/>
                                        <p:tgtEl>
                                          <p:spTgt spid="7170"/>
                                        </p:tgtEl>
                                        <p:attrNameLst>
                                          <p:attrName>ppt_w</p:attrName>
                                        </p:attrNameLst>
                                      </p:cBhvr>
                                      <p:tavLst>
                                        <p:tav tm="0" fmla="#ppt_w*sin(2.5*pi*$)">
                                          <p:val>
                                            <p:fltVal val="0"/>
                                          </p:val>
                                        </p:tav>
                                        <p:tav tm="100000">
                                          <p:val>
                                            <p:fltVal val="1"/>
                                          </p:val>
                                        </p:tav>
                                      </p:tavLst>
                                    </p:anim>
                                    <p:anim calcmode="lin" valueType="num">
                                      <p:cBhvr>
                                        <p:cTn id="9"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heel(1)">
                                      <p:cBhvr>
                                        <p:cTn id="2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ształt fali">
  <a:themeElements>
    <a:clrScheme name="Kształt fal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Kształt fal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ształt fal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684</TotalTime>
  <Words>258</Words>
  <Application>Microsoft Office PowerPoint</Application>
  <PresentationFormat>Pokaz na ekranie (4:3)</PresentationFormat>
  <Paragraphs>40</Paragraphs>
  <Slides>23</Slides>
  <Notes>0</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Kształt fali</vt:lpstr>
      <vt:lpstr>Prezentacja programu PowerPoint</vt:lpstr>
      <vt:lpstr>HARMONOGRAM TYGODNIA KARIERY</vt:lpstr>
      <vt:lpstr>HARMONOGRAM TYGODNIA KARIERY</vt:lpstr>
      <vt:lpstr>HARMONOGRAM TYGODNIA KARIERY</vt:lpstr>
      <vt:lpstr>Inauguracja OTK 2015</vt:lpstr>
      <vt:lpstr>ZJAZD RODZICÓW</vt:lpstr>
      <vt:lpstr>GIMNAZJUM NR 2 SPOTKANIE  Z UCZNIAMI  KLASY III </vt:lpstr>
      <vt:lpstr>SPOTKANIE  Z UCZNIAMI  KLASY III </vt:lpstr>
      <vt:lpstr>CUKIERNIA MROCZKO  W JAWORZU  </vt:lpstr>
      <vt:lpstr>POZNAJEMY  ZAWÓD CUKIERNIKA</vt:lpstr>
      <vt:lpstr>NAUCZYCIEL I WYCHOWAWCA  DORADCĄ NA KAŻDYM KROKU</vt:lpstr>
      <vt:lpstr>KOŁO INFORMATYCZNE  – ZAWÓD INFORMATYK, PROGRAMISTA</vt:lpstr>
      <vt:lpstr>KOŁO MUZYCZNE, ZAWÓD WOKALISTA I MUZYK</vt:lpstr>
      <vt:lpstr>KOŁO SPORTOWE, PRZYSZŁY ZAWÓD: PIŁKARZ, SPORTOWIEC, TRENER</vt:lpstr>
      <vt:lpstr>KOŁO RZEŹBIARSKIE  - PRZYSZŁY ZAWÓD  - STOLARZ</vt:lpstr>
      <vt:lpstr>KOŁO SUVIVALOWE  - PRZYSZŁY ZAWÓD RZEMIEŚLNIK, INSTRUKTOR REKREACJI</vt:lpstr>
      <vt:lpstr>MOBILNE CENTRUM INFORMACJI  W BIELSKU - BIAŁEJ </vt:lpstr>
      <vt:lpstr>SPOTKANIE Z DORADCĄ ZAWODOWYM</vt:lpstr>
      <vt:lpstr>BIELSKIE CENTRUM  KSZTAŁCENIA USTAWICZNEGO I PRAKTYCZNEGO</vt:lpstr>
      <vt:lpstr>INFORMACJA I PORADNICTWO ZAWODOWE W BCKUiP</vt:lpstr>
      <vt:lpstr>STACJA POGOTOWIA RATUNKOWEGO W JASIENICY- POZNAJEMY ZAWODY: RATOWNIK MEDYCZNY, KIEROWCA KARETKI POGOTOWIA</vt:lpstr>
      <vt:lpstr>ZAWODY: RATOWNIK MEDYCZNY, KIEROWCA KARETKI POGOTOWIA</vt:lpstr>
      <vt:lpstr>ROK ZAWODOWCÓW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Ogólnopolski Tydzień Kariery( OTK) w Młodzieżowym Ośrodku Wychowawczym  w Jaworzu w dniach od 19.X- 25.X.2015</dc:title>
  <dc:creator>Rafal</dc:creator>
  <cp:lastModifiedBy>Rafal</cp:lastModifiedBy>
  <cp:revision>52</cp:revision>
  <dcterms:created xsi:type="dcterms:W3CDTF">2015-12-01T21:53:46Z</dcterms:created>
  <dcterms:modified xsi:type="dcterms:W3CDTF">2015-12-09T10:40:11Z</dcterms:modified>
</cp:coreProperties>
</file>