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0"/>
  </p:notesMasterIdLst>
  <p:sldIdLst>
    <p:sldId id="257" r:id="rId2"/>
    <p:sldId id="258" r:id="rId3"/>
    <p:sldId id="259" r:id="rId4"/>
    <p:sldId id="256" r:id="rId5"/>
    <p:sldId id="261" r:id="rId6"/>
    <p:sldId id="264" r:id="rId7"/>
    <p:sldId id="275" r:id="rId8"/>
    <p:sldId id="263" r:id="rId9"/>
    <p:sldId id="262" r:id="rId10"/>
    <p:sldId id="273" r:id="rId11"/>
    <p:sldId id="281" r:id="rId12"/>
    <p:sldId id="274" r:id="rId13"/>
    <p:sldId id="265" r:id="rId14"/>
    <p:sldId id="260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8" r:id="rId23"/>
    <p:sldId id="280" r:id="rId24"/>
    <p:sldId id="277" r:id="rId25"/>
    <p:sldId id="282" r:id="rId26"/>
    <p:sldId id="283" r:id="rId27"/>
    <p:sldId id="276" r:id="rId28"/>
    <p:sldId id="279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3" autoAdjust="0"/>
    <p:restoredTop sz="94624" autoAdjust="0"/>
  </p:normalViewPr>
  <p:slideViewPr>
    <p:cSldViewPr>
      <p:cViewPr>
        <p:scale>
          <a:sx n="77" d="100"/>
          <a:sy n="77" d="100"/>
        </p:scale>
        <p:origin x="-960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FA560-A8C7-41A2-AD25-8826F631A10F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CF739-BEEB-425E-90BA-3DD07A7F7F93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6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CF739-BEEB-425E-90BA-3DD07A7F7F93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827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D17FA3B-C404-4317-B0BC-953931111309}" type="datetimeFigureOut">
              <a:rPr lang="pl-PL" smtClean="0"/>
              <a:t>2016-12-15</a:t>
            </a:fld>
            <a:endParaRPr lang="pl-PL" dirty="0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 dirty="0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931897F-8F23-433E-A660-EFF8D3EDA506}" type="slidenum">
              <a:rPr lang="pl-PL" smtClean="0"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6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3.pn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25181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300192" y="5949280"/>
            <a:ext cx="2736304" cy="844842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rgbClr val="00B0F0"/>
                </a:solidFill>
                <a:latin typeface="Bodoni MT Black" pitchFamily="18" charset="0"/>
              </a:rPr>
              <a:t>Jaworze 2016</a:t>
            </a:r>
            <a:endParaRPr lang="pl-PL" sz="2400" dirty="0">
              <a:solidFill>
                <a:srgbClr val="00B0F0"/>
              </a:solidFill>
              <a:latin typeface="Bodoni MT Black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9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561">
        <p14:warp dir="in"/>
        <p:sndAc>
          <p:stSnd>
            <p:snd r:embed="rId3" name="applause.wav"/>
          </p:stSnd>
        </p:sndAc>
      </p:transition>
    </mc:Choice>
    <mc:Fallback xmlns="">
      <p:transition advClick="0" advTm="6561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1378" y="188640"/>
            <a:ext cx="8229600" cy="92211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2800" dirty="0" smtClean="0"/>
              <a:t>Zdjęcia z wizyty w Bielskim Centrum Kształcenia Ustawicznego i Zawodowego</a:t>
            </a:r>
            <a:endParaRPr lang="pl-PL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0" y="1340768"/>
            <a:ext cx="3960439" cy="261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81360"/>
            <a:ext cx="3805918" cy="261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74" y="4033358"/>
            <a:ext cx="3807552" cy="269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9" y="4019221"/>
            <a:ext cx="3950229" cy="269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6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391">
        <p14:prism/>
      </p:transition>
    </mc:Choice>
    <mc:Fallback xmlns="">
      <p:transition spd="slow" advTm="17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3600" dirty="0" smtClean="0"/>
              <a:t>Warsztat samochodowy i pracownia</a:t>
            </a:r>
            <a:endParaRPr lang="pl-PL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4" y="1772816"/>
            <a:ext cx="342276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66774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67944" y="1772816"/>
            <a:ext cx="4536504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4"/>
                </a:solidFill>
              </a:rPr>
              <a:t>Warsztat samochodowy cieszył się dużą uwagą chłopaków i zapewnieniem Majstra, że na dobrych mechaników zawsze jest zapotrzebowanie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29154" y="5157192"/>
            <a:ext cx="34227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4"/>
                </a:solidFill>
              </a:rPr>
              <a:t>Pracownia… </a:t>
            </a:r>
          </a:p>
          <a:p>
            <a:r>
              <a:rPr lang="pl-PL" dirty="0" smtClean="0">
                <a:solidFill>
                  <a:schemeClr val="accent4"/>
                </a:solidFill>
              </a:rPr>
              <a:t>wymagała </a:t>
            </a:r>
            <a:r>
              <a:rPr lang="pl-PL" dirty="0">
                <a:solidFill>
                  <a:schemeClr val="accent4"/>
                </a:solidFill>
              </a:rPr>
              <a:t>skupienia…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41" y="5841669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9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781">
        <p14:prism/>
      </p:transition>
    </mc:Choice>
    <mc:Fallback xmlns="">
      <p:transition spd="slow" advTm="15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1378" y="188640"/>
            <a:ext cx="8229600" cy="92211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2800" dirty="0" smtClean="0"/>
              <a:t>Zdjęcia z wizyty w Bielskim Centrum Kształcenia Ustawicznego i Zawodowego</a:t>
            </a:r>
            <a:endParaRPr lang="pl-PL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74441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67090"/>
            <a:ext cx="3672408" cy="258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2" y="4221087"/>
            <a:ext cx="3722458" cy="249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21088"/>
            <a:ext cx="367240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7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2"/>
    </mc:Choice>
    <mc:Fallback xmlns="">
      <p:transition spd="slow" advTm="1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4" y="2659051"/>
            <a:ext cx="82296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73905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6977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7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2"/>
    </mc:Choice>
    <mc:Fallback xmlns="">
      <p:transition spd="slow" advTm="1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1577" y="188640"/>
            <a:ext cx="8219256" cy="93610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smtClean="0"/>
              <a:t>23 października 2016 r.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47" y="5949280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" y="1268760"/>
            <a:ext cx="8340725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204865"/>
            <a:ext cx="8153908" cy="45794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3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4"/>
    </mc:Choice>
    <mc:Fallback xmlns="">
      <p:transition spd="slow" advTm="1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51520" y="4610125"/>
            <a:ext cx="8136904" cy="2534294"/>
          </a:xfrm>
        </p:spPr>
        <p:txBody>
          <a:bodyPr>
            <a:normAutofit/>
          </a:bodyPr>
          <a:lstStyle/>
          <a:p>
            <a:r>
              <a:rPr lang="pl-PL" dirty="0"/>
              <a:t>wychowankowie zapoznali się ze specyfiką pracy ratownika medycznego, jego kwalifikacji zawodowych. Poznali procedury podczas akcji ratowniczej, wyposażenie karetki pogotowia.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0675" y="116632"/>
            <a:ext cx="82296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4800" dirty="0" smtClean="0"/>
              <a:t>25 </a:t>
            </a:r>
            <a:r>
              <a:rPr lang="pl-PL" sz="4800" dirty="0"/>
              <a:t>października 2016 r.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" y="980728"/>
            <a:ext cx="84804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936086"/>
            <a:ext cx="4968552" cy="287982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2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415">
        <p14:prism/>
      </p:transition>
    </mc:Choice>
    <mc:Fallback xmlns="">
      <p:transition spd="slow" advTm="15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45760" y="4708613"/>
            <a:ext cx="8229600" cy="2016224"/>
          </a:xfrm>
        </p:spPr>
        <p:txBody>
          <a:bodyPr>
            <a:normAutofit/>
          </a:bodyPr>
          <a:lstStyle/>
          <a:p>
            <a:pPr algn="just"/>
            <a:r>
              <a:rPr lang="pl-PL" sz="2000" dirty="0"/>
              <a:t>wychowankowie zapoznali się  z prowadzeniem działalności gastronomicznej , pracą menagera, szefa kuchni, kelnera, barmana. Na własne oczy mogli zobaczyć proces przygotowania i wydawania posiłków, wyposażenia kuchni. Na zakończenie zostali w sposób iście dworski ugoszczeni wspaniałą pizzą i przepysznym deserem.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84861" y="116632"/>
            <a:ext cx="8229600" cy="70609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26 października 2016 r.</a:t>
            </a: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7" y="836712"/>
            <a:ext cx="835183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432048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5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661">
        <p14:prism/>
      </p:transition>
    </mc:Choice>
    <mc:Fallback xmlns="">
      <p:transition spd="slow" advTm="18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Zdjęcia z wizyty w Restauracji </a:t>
            </a:r>
            <a:br>
              <a:rPr lang="pl-PL" dirty="0" smtClean="0"/>
            </a:br>
            <a:r>
              <a:rPr lang="pl-PL" dirty="0" smtClean="0"/>
              <a:t>Dwór Świętoszówka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0" y="1728216"/>
            <a:ext cx="2633490" cy="414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92" y="1710668"/>
            <a:ext cx="2650976" cy="414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97514"/>
            <a:ext cx="2360861" cy="414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46" y="6017113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613212" y="5996841"/>
            <a:ext cx="229093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dirty="0"/>
              <a:t>Sala bankietowa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120172" y="5996841"/>
            <a:ext cx="272090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dirty="0"/>
              <a:t>Spotkanie z menagerem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33518" y="6020288"/>
            <a:ext cx="235430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dirty="0" smtClean="0"/>
              <a:t>Rekonesans…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7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286">
        <p14:prism/>
      </p:transition>
    </mc:Choice>
    <mc:Fallback xmlns="">
      <p:transition spd="slow" advTm="13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Zdjęcia z wizyty w Restauracji </a:t>
            </a:r>
            <a:br>
              <a:rPr lang="pl-PL" dirty="0" smtClean="0"/>
            </a:br>
            <a:r>
              <a:rPr lang="pl-PL" dirty="0" smtClean="0"/>
              <a:t>Dwór Świętoszówka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376264" cy="413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5"/>
            <a:ext cx="2448272" cy="4139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72815"/>
            <a:ext cx="2648893" cy="416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30" y="5911933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791990" y="6037057"/>
            <a:ext cx="54006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</a:rPr>
              <a:t>Zajęcia z Szefem Kuchni </a:t>
            </a:r>
            <a:endParaRPr lang="pl-PL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6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70">
        <p14:prism/>
      </p:transition>
    </mc:Choice>
    <mc:Fallback xmlns="">
      <p:transition spd="slow" advTm="13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Zdjęcia z wizyty w Restauracji </a:t>
            </a:r>
            <a:br>
              <a:rPr lang="pl-PL" dirty="0" smtClean="0"/>
            </a:br>
            <a:r>
              <a:rPr lang="pl-PL" dirty="0" smtClean="0"/>
              <a:t>Dwór Świętoszówka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66429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89" y="1772816"/>
            <a:ext cx="2664295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45487"/>
            <a:ext cx="2497175" cy="413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44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94365" y="5925452"/>
            <a:ext cx="2664296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</a:rPr>
              <a:t>Degustacja… 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8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616">
        <p14:prism/>
      </p:transition>
    </mc:Choice>
    <mc:Fallback xmlns="">
      <p:transition spd="slow" advTm="16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dirty="0" smtClean="0"/>
              <a:t>Młodzieżowy Ośrodek Wychowawczy w Jaworzu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12" y="5970221"/>
            <a:ext cx="7810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8" y="1988840"/>
            <a:ext cx="8143585" cy="4508688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softEdge rad="317500"/>
          </a:effectLst>
        </p:spPr>
      </p:pic>
      <p:pic>
        <p:nvPicPr>
          <p:cNvPr id="5" name="Fifth_Harmony_-_Work_From_Ho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36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480">
        <p14:prism/>
      </p:transition>
    </mc:Choice>
    <mc:Fallback xmlns="">
      <p:transition spd="slow" advTm="8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Zdjęcia z wizyty w Restauracji </a:t>
            </a:r>
            <a:br>
              <a:rPr lang="pl-PL" dirty="0" smtClean="0"/>
            </a:br>
            <a:r>
              <a:rPr lang="pl-PL" dirty="0" smtClean="0"/>
              <a:t>Dwór Świętoszówka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252028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700808"/>
            <a:ext cx="2720901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42" y="1700808"/>
            <a:ext cx="264179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45" y="6017113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9552" y="5733256"/>
            <a:ext cx="799288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4"/>
                </a:solidFill>
              </a:rPr>
              <a:t>Spotkanie </a:t>
            </a:r>
            <a:r>
              <a:rPr lang="pl-PL" sz="1600" dirty="0">
                <a:solidFill>
                  <a:schemeClr val="accent4"/>
                </a:solidFill>
              </a:rPr>
              <a:t>z pracownikami Dworu Świętoszówka – wychowankowie zapoznali się działalnością gastronomiczną , pracą menagera, szefa kuchni, kelnera, barmana. Na własne oczy mogli zobaczyć proces przygotowania i </a:t>
            </a:r>
            <a:r>
              <a:rPr lang="pl-PL" sz="1600" dirty="0" smtClean="0">
                <a:solidFill>
                  <a:schemeClr val="accent4"/>
                </a:solidFill>
              </a:rPr>
              <a:t>wydawania </a:t>
            </a:r>
            <a:r>
              <a:rPr lang="pl-PL" sz="1600" dirty="0">
                <a:solidFill>
                  <a:schemeClr val="accent4"/>
                </a:solidFill>
              </a:rPr>
              <a:t>posiłków, wyposażenia </a:t>
            </a:r>
            <a:r>
              <a:rPr lang="pl-PL" sz="1600" dirty="0" smtClean="0">
                <a:solidFill>
                  <a:schemeClr val="accent4"/>
                </a:solidFill>
              </a:rPr>
              <a:t>kuchni</a:t>
            </a:r>
            <a:endParaRPr lang="pl-PL" sz="1600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0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946">
        <p14:prism/>
      </p:transition>
    </mc:Choice>
    <mc:Fallback xmlns="">
      <p:transition spd="slow" advTm="16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2800" dirty="0" smtClean="0">
                <a:latin typeface="Arial Black" pitchFamily="34" charset="0"/>
              </a:rPr>
              <a:t>Zdjęcia z wizyty w Restauracji </a:t>
            </a:r>
            <a:br>
              <a:rPr lang="pl-PL" sz="2800" dirty="0" smtClean="0">
                <a:latin typeface="Arial Black" pitchFamily="34" charset="0"/>
              </a:rPr>
            </a:br>
            <a:r>
              <a:rPr lang="pl-PL" sz="2800" dirty="0" smtClean="0">
                <a:latin typeface="Arial Black" pitchFamily="34" charset="0"/>
              </a:rPr>
              <a:t>Dwór Świętoszówka</a:t>
            </a:r>
            <a:endParaRPr lang="pl-PL" sz="2800" dirty="0">
              <a:latin typeface="Arial Black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480721" cy="592149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789" y="5923183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2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355">
        <p14:prism/>
      </p:transition>
    </mc:Choice>
    <mc:Fallback xmlns="">
      <p:transition spd="slow" advTm="8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3861048"/>
            <a:ext cx="8229600" cy="2664296"/>
          </a:xfrm>
        </p:spPr>
        <p:txBody>
          <a:bodyPr/>
          <a:lstStyle/>
          <a:p>
            <a:r>
              <a:rPr lang="pl-PL" dirty="0"/>
              <a:t>Zredagowano tekst do miejscowej gazety Echo </a:t>
            </a:r>
            <a:r>
              <a:rPr lang="pl-PL" dirty="0" smtClean="0"/>
              <a:t>Jaworza (</a:t>
            </a:r>
            <a:r>
              <a:rPr lang="pl-PL" i="1" dirty="0" smtClean="0">
                <a:solidFill>
                  <a:srgbClr val="FF0000"/>
                </a:solidFill>
              </a:rPr>
              <a:t>nakład 2900 egzemplarzy</a:t>
            </a:r>
            <a:r>
              <a:rPr lang="pl-PL" dirty="0" smtClean="0"/>
              <a:t>)- </a:t>
            </a:r>
            <a:r>
              <a:rPr lang="pl-PL" dirty="0"/>
              <a:t>informując o przeprowadzonej akcji W Młodzieżowym Ośrodku Wychowawczym w ramach OTK </a:t>
            </a:r>
            <a:r>
              <a:rPr lang="pl-PL" dirty="0" smtClean="0"/>
              <a:t>2016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smtClean="0"/>
              <a:t>„ECHO JAWORZA”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208912" cy="2010512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709">
        <p14:prism/>
      </p:transition>
    </mc:Choice>
    <mc:Fallback xmlns="">
      <p:transition spd="slow" advTm="13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085169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kument" r:id="rId5" imgW="6708070" imgH="10152337" progId="Word.Document.12">
                  <p:embed/>
                </p:oleObj>
              </mc:Choice>
              <mc:Fallback>
                <p:oleObj name="Dokument" r:id="rId5" imgW="6708070" imgH="101523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116632"/>
                        <a:ext cx="8928992" cy="662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438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294">
        <p14:prism/>
      </p:transition>
    </mc:Choice>
    <mc:Fallback xmlns="">
      <p:transition spd="slow" advTm="132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5445224"/>
            <a:ext cx="7560840" cy="12956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W dniu 9 listopada 2016r. na ręce pracowników Dworu Świętoszówka oraz  załogi  Pogotowia Ratunkowego w Jasienicy przekazano </a:t>
            </a:r>
            <a:r>
              <a:rPr lang="pl-PL" sz="1800" b="1" dirty="0" smtClean="0">
                <a:solidFill>
                  <a:schemeClr val="bg2">
                    <a:lumMod val="50000"/>
                  </a:schemeClr>
                </a:solidFill>
              </a:rPr>
              <a:t>wraz z </a:t>
            </a:r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wychowankami </a:t>
            </a:r>
            <a:r>
              <a:rPr lang="pl-PL" sz="1800" b="1" dirty="0" smtClean="0">
                <a:solidFill>
                  <a:schemeClr val="bg2">
                    <a:lumMod val="50000"/>
                  </a:schemeClr>
                </a:solidFill>
              </a:rPr>
              <a:t>podziękowania-które </a:t>
            </a:r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umieszczono na profilu Facebook SDSiZ </a:t>
            </a:r>
            <a:r>
              <a:rPr lang="pl-PL" sz="1800" b="1" dirty="0" smtClean="0">
                <a:solidFill>
                  <a:schemeClr val="bg2">
                    <a:lumMod val="50000"/>
                  </a:schemeClr>
                </a:solidFill>
              </a:rPr>
              <a:t>RP</a:t>
            </a:r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bg2">
                    <a:lumMod val="50000"/>
                  </a:schemeClr>
                </a:solidFill>
              </a:rPr>
              <a:t>(9 </a:t>
            </a:r>
            <a:r>
              <a:rPr lang="pl-PL" sz="1800" b="1" dirty="0">
                <a:solidFill>
                  <a:schemeClr val="bg2">
                    <a:lumMod val="50000"/>
                  </a:schemeClr>
                </a:solidFill>
              </a:rPr>
              <a:t>listopada 2016).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38336" y="116632"/>
            <a:ext cx="8898160" cy="77809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dirty="0" smtClean="0"/>
              <a:t>PODZIĘKOWANIA</a:t>
            </a:r>
            <a:endParaRPr lang="pl-P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805264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644008" cy="4464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572000" cy="446449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3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898">
        <p14:prism/>
      </p:transition>
    </mc:Choice>
    <mc:Fallback xmlns="">
      <p:transition spd="slow" advTm="14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Gazetka podsumowująca OTK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424936" cy="483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49" y="5949280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1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711">
        <p14:prism/>
      </p:transition>
    </mc:Choice>
    <mc:Fallback xmlns="">
      <p:transition spd="slow" advTm="18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6633"/>
            <a:ext cx="92170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210"/>
            <a:ext cx="9144000" cy="55197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960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8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584">
        <p14:prism/>
      </p:transition>
    </mc:Choice>
    <mc:Fallback xmlns="">
      <p:transition spd="slow" advTm="10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3672408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000" dirty="0"/>
              <a:t>Przez cały tydzień nauczyciele Gimnazjum nr 2 w Jaworzu i wychowawcy internatu MOW promowali OTK na terenie placówki. Dzięki zaangażowaniu Dyrekcji i Kierownictwa można było zrealizować zamierzone cele. </a:t>
            </a:r>
            <a:endParaRPr lang="pl-PL" sz="2000" dirty="0" smtClean="0"/>
          </a:p>
          <a:p>
            <a:pPr algn="just"/>
            <a:r>
              <a:rPr lang="pl-PL" sz="2000" dirty="0"/>
              <a:t>Prowadzono dyskusje, emitowano filmy promujące szkolnictwo zawodowe wspólnie z wychowankami poszukiwano ścieżek kariery na przyszłość.</a:t>
            </a:r>
          </a:p>
          <a:p>
            <a:pPr algn="just"/>
            <a:r>
              <a:rPr lang="pl-PL" sz="2000" dirty="0"/>
              <a:t>Najważniejsze jest to, że adresaci OTK z wielkim  zainteresowaniem i zaangażowaniem po raz drugi uczestniczyli w przedsięwzięciu. Wskazuje, to na konieczność coraz to większego promowania doradztwa zawodowego w takich placówkach jak Młodzieżowe Ośrodki Wychowawcze.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Podsumowanie OTK 2016</a:t>
            </a:r>
            <a:endParaRPr lang="pl-P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8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016">
        <p14:prism/>
      </p:transition>
    </mc:Choice>
    <mc:Fallback xmlns="">
      <p:transition spd="slow" advTm="16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140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0662"/>
            <a:ext cx="8064896" cy="57066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41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22176" y="2272498"/>
            <a:ext cx="72929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4"/>
                </a:solidFill>
              </a:rPr>
              <a:t>Koordynator OTK 2016  - Joanna Wojdan</a:t>
            </a:r>
            <a:endParaRPr lang="pl-PL" sz="2400" b="1" dirty="0">
              <a:solidFill>
                <a:schemeClr val="accent4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22177" y="2955485"/>
            <a:ext cx="49419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4"/>
                </a:solidFill>
              </a:rPr>
              <a:t>Oprawa graficzna – Rafał Krzepina</a:t>
            </a:r>
            <a:endParaRPr lang="pl-PL" b="1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9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934">
        <p14:prism/>
      </p:transition>
    </mc:Choice>
    <mc:Fallback xmlns="">
      <p:transition spd="slow" advTm="10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91679" y="1916832"/>
            <a:ext cx="5760641" cy="100811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Doradca zawodowy: Joanna Wojdan</a:t>
            </a:r>
            <a:endParaRPr lang="pl-PL" sz="24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7"/>
            <a:ext cx="8212024" cy="364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810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88640"/>
            <a:ext cx="871296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1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36">
        <p14:prism/>
      </p:transition>
    </mc:Choice>
    <mc:Fallback xmlns="">
      <p:transition spd="slow" advTm="9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4577" y="188640"/>
            <a:ext cx="7614846" cy="648072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VIII Ogólnopolski Tydzień </a:t>
            </a:r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Kariery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2577" y="5734916"/>
            <a:ext cx="7270576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„Bądź autorem swojej kariery!”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20080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933183"/>
            <a:ext cx="776261" cy="831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5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998">
        <p14:prism/>
      </p:transition>
    </mc:Choice>
    <mc:Fallback xmlns="">
      <p:transition spd="slow" advTm="12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744415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Młodzieżowy Ośrodek Wychowawczy w Jaworzu po raz drugi uczestniczył w organizowanym przez Stowarzyszenie przedsięwzięciu jakim jest OTK.</a:t>
            </a:r>
          </a:p>
          <a:p>
            <a:r>
              <a:rPr lang="pl-PL" sz="2400" dirty="0" smtClean="0"/>
              <a:t>W </a:t>
            </a:r>
            <a:r>
              <a:rPr lang="pl-PL" sz="2400" dirty="0"/>
              <a:t>ramach podjętych działań związanych </a:t>
            </a:r>
            <a:r>
              <a:rPr lang="pl-PL" sz="2400" dirty="0" smtClean="0"/>
              <a:t>z OTK  </a:t>
            </a:r>
            <a:r>
              <a:rPr lang="pl-PL" sz="2400" dirty="0"/>
              <a:t>przeprowadzono następujące działania:</a:t>
            </a:r>
          </a:p>
          <a:p>
            <a:r>
              <a:rPr lang="pl-PL" sz="2400" dirty="0" smtClean="0"/>
              <a:t>Zgłoszono </a:t>
            </a:r>
            <a:r>
              <a:rPr lang="pl-PL" sz="2400" dirty="0"/>
              <a:t>Młodzieżowy Ośrodek Wychowawczy do OTK 2016 - otk.sdsiz.com.pl.</a:t>
            </a:r>
          </a:p>
          <a:p>
            <a:r>
              <a:rPr lang="pl-PL" sz="2400" dirty="0"/>
              <a:t>Przeprowadzono akcje informacyjną na terenie placówki ( plakaty SDSiZ )dotyczącą planowanych zajęć w ramach OTK 2016. </a:t>
            </a:r>
            <a:endParaRPr lang="pl-PL" sz="2400" dirty="0" smtClean="0"/>
          </a:p>
          <a:p>
            <a:r>
              <a:rPr lang="pl-PL" sz="2400" dirty="0" smtClean="0"/>
              <a:t>Odbyto wizyty i spotkania zawodopoznawcze.</a:t>
            </a:r>
            <a:endParaRPr lang="pl-PL" sz="24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52592" cy="15841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19" y="5877272"/>
            <a:ext cx="7810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7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2"/>
    </mc:Choice>
    <mc:Fallback xmlns="">
      <p:transition spd="slow" advTm="2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05333" y="1157906"/>
            <a:ext cx="8229600" cy="9749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2800" dirty="0" smtClean="0"/>
              <a:t>Spotkanie </a:t>
            </a:r>
            <a:r>
              <a:rPr lang="pl-PL" sz="2800" dirty="0"/>
              <a:t>z doradcą </a:t>
            </a:r>
            <a:r>
              <a:rPr lang="pl-PL" sz="2800" dirty="0" smtClean="0"/>
              <a:t>zawodowym</a:t>
            </a:r>
            <a:br>
              <a:rPr lang="pl-PL" sz="2800" dirty="0" smtClean="0"/>
            </a:br>
            <a:r>
              <a:rPr lang="pl-PL" sz="2800" dirty="0" smtClean="0"/>
              <a:t> </a:t>
            </a:r>
            <a:r>
              <a:rPr lang="pl-PL" sz="2800" dirty="0"/>
              <a:t>w OHP </a:t>
            </a:r>
            <a:r>
              <a:rPr lang="pl-PL" sz="2800" dirty="0" smtClean="0"/>
              <a:t>w </a:t>
            </a:r>
            <a:r>
              <a:rPr lang="pl-PL" sz="2800" dirty="0"/>
              <a:t>Bielsku Białej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26469"/>
            <a:ext cx="78105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6" y="84431"/>
            <a:ext cx="8420138" cy="107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712968" cy="496855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2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657">
        <p14:prism/>
      </p:transition>
    </mc:Choice>
    <mc:Fallback xmlns="">
      <p:transition spd="slow" advTm="8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Spotkanie z Doradcą Zawodowym </a:t>
            </a:r>
            <a:br>
              <a:rPr lang="pl-PL" dirty="0" smtClean="0"/>
            </a:br>
            <a:r>
              <a:rPr lang="pl-PL" dirty="0" smtClean="0"/>
              <a:t>w bielskiej Komendzie OHP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3557"/>
            <a:ext cx="2592288" cy="388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03556"/>
            <a:ext cx="2520280" cy="3885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96" y="1712829"/>
            <a:ext cx="2592287" cy="387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/>
          <p:cNvSpPr txBox="1"/>
          <p:nvPr/>
        </p:nvSpPr>
        <p:spPr>
          <a:xfrm>
            <a:off x="520933" y="5648453"/>
            <a:ext cx="763284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4"/>
                </a:solidFill>
              </a:rPr>
              <a:t>Poznajemy </a:t>
            </a:r>
            <a:r>
              <a:rPr lang="pl-PL" dirty="0">
                <a:solidFill>
                  <a:schemeClr val="accent4"/>
                </a:solidFill>
              </a:rPr>
              <a:t>oferty pracy stałej </a:t>
            </a:r>
            <a:r>
              <a:rPr lang="pl-PL" dirty="0" smtClean="0">
                <a:solidFill>
                  <a:schemeClr val="accent4"/>
                </a:solidFill>
              </a:rPr>
              <a:t>jak i krótkoterminowej oraz poszukujemy własnych predyspozycji do wykonywania zawodów</a:t>
            </a:r>
            <a:endParaRPr lang="pl-PL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3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667">
        <p14:prism/>
      </p:transition>
    </mc:Choice>
    <mc:Fallback xmlns="">
      <p:transition spd="slow" advTm="186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32848" cy="63367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95536" y="332657"/>
            <a:ext cx="8496944" cy="1368152"/>
          </a:xfrm>
        </p:spPr>
        <p:txBody>
          <a:bodyPr>
            <a:normAutofit/>
          </a:bodyPr>
          <a:lstStyle/>
          <a:p>
            <a:pPr algn="just"/>
            <a:r>
              <a:rPr lang="pl-PL" sz="1800" dirty="0" smtClean="0"/>
              <a:t>Wychowankowie  MOW poznali </a:t>
            </a:r>
            <a:r>
              <a:rPr lang="pl-PL" sz="1800" dirty="0"/>
              <a:t>rolę doradcy zawodowego, </a:t>
            </a:r>
            <a:r>
              <a:rPr lang="pl-PL" sz="1800" dirty="0" smtClean="0"/>
              <a:t>wspólnie </a:t>
            </a:r>
            <a:r>
              <a:rPr lang="pl-PL" sz="1800" dirty="0"/>
              <a:t>na podstawie krótkiego testu poszukiwali własnych predyspozycji </a:t>
            </a:r>
            <a:r>
              <a:rPr lang="pl-PL" sz="1800" dirty="0" smtClean="0"/>
              <a:t>zawodowych. Uczestnicy spotkania odebrali </a:t>
            </a:r>
            <a:r>
              <a:rPr lang="pl-PL" sz="1800" dirty="0"/>
              <a:t>zeszyty </a:t>
            </a:r>
            <a:r>
              <a:rPr lang="pl-PL" sz="1800" dirty="0" smtClean="0"/>
              <a:t>szkolne </a:t>
            </a:r>
            <a:r>
              <a:rPr lang="pl-PL" sz="1800" dirty="0"/>
              <a:t>promujące </a:t>
            </a:r>
            <a:r>
              <a:rPr lang="pl-PL" sz="1800" dirty="0" smtClean="0"/>
              <a:t>szkolnictwo zawodowe.</a:t>
            </a:r>
            <a:endParaRPr lang="pl-PL" sz="1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3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430">
        <p14:prism/>
      </p:transition>
    </mc:Choice>
    <mc:Fallback xmlns="">
      <p:transition spd="slow" advTm="13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634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2800" dirty="0" smtClean="0"/>
              <a:t>18 października 2016 r.</a:t>
            </a:r>
            <a:endParaRPr lang="pl-PL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90010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225" y="5877272"/>
            <a:ext cx="785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8352928" cy="45794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9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452">
        <p14:prism isInverted="1"/>
      </p:transition>
    </mc:Choice>
    <mc:Fallback xmlns="">
      <p:transition spd="slow" advTm="10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2.4|3.4|3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5|2.7|4.2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2.7|2.8|2.7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6.2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5|2.7|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.1|1.9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1.3|1.8|3.3|1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9|1.6|1.8|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.9|3|3.2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7|2|1.5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6|4.9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6|0.9|1.1|0.8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0.8|5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3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8|6.3|3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|0.9|1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1.2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4|1.5|1.9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2.7|4.2|3.9|3.5|3.6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7|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7|1.9|2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1.8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443</TotalTime>
  <Words>508</Words>
  <Application>Microsoft Office PowerPoint</Application>
  <PresentationFormat>Pokaz na ekranie (4:3)</PresentationFormat>
  <Paragraphs>49</Paragraphs>
  <Slides>28</Slides>
  <Notes>1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0" baseType="lpstr">
      <vt:lpstr>Hol</vt:lpstr>
      <vt:lpstr>Dokument</vt:lpstr>
      <vt:lpstr>Jaworze 2016</vt:lpstr>
      <vt:lpstr>Młodzieżowy Ośrodek Wychowawczy w Jaworzu</vt:lpstr>
      <vt:lpstr>Doradca zawodowy: Joanna Wojdan</vt:lpstr>
      <vt:lpstr>VIII Ogólnopolski Tydzień Kariery</vt:lpstr>
      <vt:lpstr>Prezentacja programu PowerPoint</vt:lpstr>
      <vt:lpstr>Spotkanie z doradcą zawodowym  w OHP w Bielsku Białej </vt:lpstr>
      <vt:lpstr>Spotkanie z Doradcą Zawodowym  w bielskiej Komendzie OHP</vt:lpstr>
      <vt:lpstr>Prezentacja programu PowerPoint</vt:lpstr>
      <vt:lpstr>18 października 2016 r.</vt:lpstr>
      <vt:lpstr>Zdjęcia z wizyty w Bielskim Centrum Kształcenia Ustawicznego i Zawodowego</vt:lpstr>
      <vt:lpstr>Warsztat samochodowy i pracownia</vt:lpstr>
      <vt:lpstr>Zdjęcia z wizyty w Bielskim Centrum Kształcenia Ustawicznego i Zawodowego</vt:lpstr>
      <vt:lpstr>Prezentacja programu PowerPoint</vt:lpstr>
      <vt:lpstr>23 października 2016 r.</vt:lpstr>
      <vt:lpstr>25 października 2016 r.</vt:lpstr>
      <vt:lpstr>26 października 2016 r.</vt:lpstr>
      <vt:lpstr>Zdjęcia z wizyty w Restauracji  Dwór Świętoszówka</vt:lpstr>
      <vt:lpstr>Zdjęcia z wizyty w Restauracji  Dwór Świętoszówka</vt:lpstr>
      <vt:lpstr>Zdjęcia z wizyty w Restauracji  Dwór Świętoszówka</vt:lpstr>
      <vt:lpstr>Zdjęcia z wizyty w Restauracji  Dwór Świętoszówka</vt:lpstr>
      <vt:lpstr>Zdjęcia z wizyty w Restauracji  Dwór Świętoszówka</vt:lpstr>
      <vt:lpstr>„ECHO JAWORZA”</vt:lpstr>
      <vt:lpstr>Prezentacja programu PowerPoint</vt:lpstr>
      <vt:lpstr>PODZIĘKOWANIA</vt:lpstr>
      <vt:lpstr>Gazetka podsumowująca OTK</vt:lpstr>
      <vt:lpstr>Prezentacja programu PowerPoint</vt:lpstr>
      <vt:lpstr>Podsumowanie OTK 2016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 Ogólnopolski Tydzień Kariery</dc:title>
  <dc:creator>Rafal</dc:creator>
  <cp:lastModifiedBy>Tomek</cp:lastModifiedBy>
  <cp:revision>46</cp:revision>
  <dcterms:created xsi:type="dcterms:W3CDTF">2016-12-11T15:54:44Z</dcterms:created>
  <dcterms:modified xsi:type="dcterms:W3CDTF">2016-12-15T09:26:32Z</dcterms:modified>
</cp:coreProperties>
</file>